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694E1B-9A14-47FA-9C5A-8518E68DA26A}">
          <p14:sldIdLst>
            <p14:sldId id="280"/>
          </p14:sldIdLst>
        </p14:section>
        <p14:section name="Untitled Section" id="{DF504EF2-8D59-4505-9964-CF45C3391F39}">
          <p14:sldIdLst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2E5C2-0596-4DBD-A95E-12C6FFED4A8A}" v="100" dt="2020-10-27T18:13:23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mb-my.sharepoint.com/personal/maria_mellone_umb_edu/Documents/UMB/FSU/Associate%20Lecturers_Hired%207_1_1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TERM'!$B$23</c:f>
              <c:strCache>
                <c:ptCount val="1"/>
                <c:pt idx="0">
                  <c:v>HIRED AS LECTURER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'BY TERM'!$A$24:$A$34</c:f>
              <c:strCache>
                <c:ptCount val="11"/>
                <c:pt idx="0">
                  <c:v>Fall 2015</c:v>
                </c:pt>
                <c:pt idx="1">
                  <c:v>Spring 2016</c:v>
                </c:pt>
                <c:pt idx="2">
                  <c:v>Fall 2016</c:v>
                </c:pt>
                <c:pt idx="3">
                  <c:v>Spring 2017</c:v>
                </c:pt>
                <c:pt idx="4">
                  <c:v>Fall 2017</c:v>
                </c:pt>
                <c:pt idx="5">
                  <c:v>Spring 2018</c:v>
                </c:pt>
                <c:pt idx="6">
                  <c:v>Fall 2018</c:v>
                </c:pt>
                <c:pt idx="7">
                  <c:v>Spring 2019</c:v>
                </c:pt>
                <c:pt idx="8">
                  <c:v>Fall 2019</c:v>
                </c:pt>
                <c:pt idx="9">
                  <c:v>Spring 2020 </c:v>
                </c:pt>
                <c:pt idx="10">
                  <c:v>Fall 2020</c:v>
                </c:pt>
              </c:strCache>
            </c:strRef>
          </c:cat>
          <c:val>
            <c:numRef>
              <c:f>'BY TERM'!$B$24:$B$34</c:f>
              <c:numCache>
                <c:formatCode>0%</c:formatCode>
                <c:ptCount val="11"/>
                <c:pt idx="0">
                  <c:v>0.28000000000000003</c:v>
                </c:pt>
                <c:pt idx="1">
                  <c:v>0.10999999999999999</c:v>
                </c:pt>
                <c:pt idx="2">
                  <c:v>0.5</c:v>
                </c:pt>
                <c:pt idx="3">
                  <c:v>0</c:v>
                </c:pt>
                <c:pt idx="4">
                  <c:v>9.9999999999999978E-2</c:v>
                </c:pt>
                <c:pt idx="5">
                  <c:v>0</c:v>
                </c:pt>
                <c:pt idx="6">
                  <c:v>0.06</c:v>
                </c:pt>
                <c:pt idx="7">
                  <c:v>0</c:v>
                </c:pt>
                <c:pt idx="8">
                  <c:v>0.32</c:v>
                </c:pt>
                <c:pt idx="9">
                  <c:v>0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D-4585-9412-C2E8760A5368}"/>
            </c:ext>
          </c:extLst>
        </c:ser>
        <c:ser>
          <c:idx val="1"/>
          <c:order val="1"/>
          <c:tx>
            <c:strRef>
              <c:f>'BY TERM'!$C$23</c:f>
              <c:strCache>
                <c:ptCount val="1"/>
                <c:pt idx="0">
                  <c:v>HIRED AS ASSOCIATE LECTURER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'BY TERM'!$A$24:$A$34</c:f>
              <c:strCache>
                <c:ptCount val="11"/>
                <c:pt idx="0">
                  <c:v>Fall 2015</c:v>
                </c:pt>
                <c:pt idx="1">
                  <c:v>Spring 2016</c:v>
                </c:pt>
                <c:pt idx="2">
                  <c:v>Fall 2016</c:v>
                </c:pt>
                <c:pt idx="3">
                  <c:v>Spring 2017</c:v>
                </c:pt>
                <c:pt idx="4">
                  <c:v>Fall 2017</c:v>
                </c:pt>
                <c:pt idx="5">
                  <c:v>Spring 2018</c:v>
                </c:pt>
                <c:pt idx="6">
                  <c:v>Fall 2018</c:v>
                </c:pt>
                <c:pt idx="7">
                  <c:v>Spring 2019</c:v>
                </c:pt>
                <c:pt idx="8">
                  <c:v>Fall 2019</c:v>
                </c:pt>
                <c:pt idx="9">
                  <c:v>Spring 2020 </c:v>
                </c:pt>
                <c:pt idx="10">
                  <c:v>Fall 2020</c:v>
                </c:pt>
              </c:strCache>
            </c:strRef>
          </c:cat>
          <c:val>
            <c:numRef>
              <c:f>'BY TERM'!$C$24:$C$34</c:f>
              <c:numCache>
                <c:formatCode>0%</c:formatCode>
                <c:ptCount val="11"/>
                <c:pt idx="0">
                  <c:v>0.72</c:v>
                </c:pt>
                <c:pt idx="1">
                  <c:v>0.89</c:v>
                </c:pt>
                <c:pt idx="2">
                  <c:v>0.5</c:v>
                </c:pt>
                <c:pt idx="3">
                  <c:v>1</c:v>
                </c:pt>
                <c:pt idx="4">
                  <c:v>0.9</c:v>
                </c:pt>
                <c:pt idx="5">
                  <c:v>1</c:v>
                </c:pt>
                <c:pt idx="6">
                  <c:v>0.94</c:v>
                </c:pt>
                <c:pt idx="7">
                  <c:v>1</c:v>
                </c:pt>
                <c:pt idx="8">
                  <c:v>0.68</c:v>
                </c:pt>
                <c:pt idx="9">
                  <c:v>1</c:v>
                </c:pt>
                <c:pt idx="1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D-4585-9412-C2E8760A5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2826944"/>
        <c:axId val="902833176"/>
      </c:barChart>
      <c:catAx>
        <c:axId val="9028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833176"/>
        <c:crosses val="autoZero"/>
        <c:auto val="1"/>
        <c:lblAlgn val="ctr"/>
        <c:lblOffset val="100"/>
        <c:noMultiLvlLbl val="0"/>
      </c:catAx>
      <c:valAx>
        <c:axId val="902833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8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708333333333336"/>
          <c:w val="0.93888888888888888"/>
          <c:h val="0.6714577865266842"/>
        </c:manualLayout>
      </c:layout>
      <c:pie3DChart>
        <c:varyColors val="1"/>
        <c:ser>
          <c:idx val="0"/>
          <c:order val="0"/>
          <c:tx>
            <c:strRef>
              <c:f>'ALS BY DEPARTMENT'!$M$4</c:f>
              <c:strCache>
                <c:ptCount val="1"/>
                <c:pt idx="0">
                  <c:v>English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13-4563-AC67-79DEF7C7E94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13-4563-AC67-79DEF7C7E949}"/>
              </c:ext>
            </c:extLst>
          </c:dPt>
          <c:cat>
            <c:strRef>
              <c:f>('ALS BY DEPARTMENT'!$O$1,'ALS BY DEPARTMENT'!$P$1)</c:f>
              <c:strCache>
                <c:ptCount val="2"/>
                <c:pt idx="0">
                  <c:v>TOTAL AL HIRES SINCE FALL '15</c:v>
                </c:pt>
                <c:pt idx="1">
                  <c:v>TOTAL LECTURERS </c:v>
                </c:pt>
              </c:strCache>
            </c:strRef>
          </c:cat>
          <c:val>
            <c:numRef>
              <c:f>('ALS BY DEPARTMENT'!$O$4,'ALS BY DEPARTMENT'!$P$4)</c:f>
              <c:numCache>
                <c:formatCode>0%</c:formatCode>
                <c:ptCount val="2"/>
                <c:pt idx="0">
                  <c:v>0.9285714285714286</c:v>
                </c:pt>
                <c:pt idx="1">
                  <c:v>7.1428571428571397E-2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13-4563-AC67-79DEF7C7E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296295262845252E-2"/>
          <c:y val="0.13521006654254925"/>
          <c:w val="0.92503703878595422"/>
          <c:h val="0.74112693938291463"/>
        </c:manualLayout>
      </c:layout>
      <c:pie3DChart>
        <c:varyColors val="1"/>
        <c:ser>
          <c:idx val="0"/>
          <c:order val="0"/>
          <c:tx>
            <c:strRef>
              <c:f>'ALS BY DEPARTMENT'!$M$5</c:f>
              <c:strCache>
                <c:ptCount val="1"/>
                <c:pt idx="0">
                  <c:v>MATHEMATICS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07-4AB5-9F95-4AF249511F8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07-4AB5-9F95-4AF249511F88}"/>
              </c:ext>
            </c:extLst>
          </c:dPt>
          <c:cat>
            <c:strRef>
              <c:f>('ALS BY DEPARTMENT'!$O$1,'ALS BY DEPARTMENT'!$P$1)</c:f>
              <c:strCache>
                <c:ptCount val="2"/>
                <c:pt idx="0">
                  <c:v>TOTAL AL HIRES SINCE FALL '15</c:v>
                </c:pt>
                <c:pt idx="1">
                  <c:v>TOTAL LECTURERS </c:v>
                </c:pt>
              </c:strCache>
            </c:strRef>
          </c:cat>
          <c:val>
            <c:numRef>
              <c:f>('ALS BY DEPARTMENT'!$O$5,'ALS BY DEPARTMENT'!$P$5)</c:f>
              <c:numCache>
                <c:formatCode>0%</c:formatCode>
                <c:ptCount val="2"/>
                <c:pt idx="0">
                  <c:v>0.8666666666666667</c:v>
                </c:pt>
                <c:pt idx="1">
                  <c:v>0.1333333333333333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07-4AB5-9F95-4AF249511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814895145759228E-2"/>
          <c:y val="0.92759454536753505"/>
          <c:w val="0.89999983902012626"/>
          <c:h val="6.1421696180592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'ALS BY DEPARTMENT'!$M$6</c:f>
              <c:strCache>
                <c:ptCount val="1"/>
                <c:pt idx="0">
                  <c:v>BIOLOGY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38-47A7-9BBA-54E97B546FE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38-47A7-9BBA-54E97B546FED}"/>
              </c:ext>
            </c:extLst>
          </c:dPt>
          <c:cat>
            <c:strRef>
              <c:f>('ALS BY DEPARTMENT'!$O$1,'ALS BY DEPARTMENT'!$P$1)</c:f>
              <c:strCache>
                <c:ptCount val="2"/>
                <c:pt idx="0">
                  <c:v>TOTAL AL HIRES SINCE FALL '15</c:v>
                </c:pt>
                <c:pt idx="1">
                  <c:v>TOTAL LECTURERS </c:v>
                </c:pt>
              </c:strCache>
            </c:strRef>
          </c:cat>
          <c:val>
            <c:numRef>
              <c:f>('ALS BY DEPARTMENT'!$O$6,'ALS BY DEPARTMENT'!$P$6)</c:f>
              <c:numCache>
                <c:formatCode>0%</c:formatCode>
                <c:ptCount val="2"/>
                <c:pt idx="0">
                  <c:v>0.83333333333333337</c:v>
                </c:pt>
                <c:pt idx="1">
                  <c:v>0.16666666666666663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38-47A7-9BBA-54E97B546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'BY TERM'!$A$30</c:f>
              <c:strCache>
                <c:ptCount val="1"/>
                <c:pt idx="0">
                  <c:v>Fall 2018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  <a:sp3d contourW="25400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1E-4E69-85AD-DAAA61D166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1E-4E69-85AD-DAAA61D166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1E-4E69-85AD-DAAA61D166A3}"/>
                </c:ext>
              </c:extLst>
            </c:dLbl>
            <c:dLbl>
              <c:idx val="1"/>
              <c:layout>
                <c:manualLayout>
                  <c:x val="3.2443575002923067E-2"/>
                  <c:y val="-0.383815616501056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495985-29D7-4384-98A7-39435EEE87A1}" type="VALUE">
                      <a:rPr lang="en-US" sz="2800">
                        <a:latin typeface="Arial Black" panose="020B0A040201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0502502046145"/>
                      <c:h val="0.12335609475706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1E-4E69-85AD-DAAA61D16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'BY TERM'!$B$23:$C$23</c:f>
              <c:strCache>
                <c:ptCount val="2"/>
                <c:pt idx="0">
                  <c:v>HIRED AS LECTURER</c:v>
                </c:pt>
                <c:pt idx="1">
                  <c:v>HIRED AS ASSOCIATE LECTURER</c:v>
                </c:pt>
              </c:strCache>
            </c:strRef>
          </c:cat>
          <c:val>
            <c:numRef>
              <c:f>'BY TERM'!$B$30:$C$30</c:f>
              <c:numCache>
                <c:formatCode>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E-4E69-85AD-DAAA61D16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281337047353758E-2"/>
          <c:y val="0.18821596244131455"/>
          <c:w val="0.93871866295264628"/>
          <c:h val="0.66683043140734166"/>
        </c:manualLayout>
      </c:layout>
      <c:pie3DChart>
        <c:varyColors val="1"/>
        <c:ser>
          <c:idx val="0"/>
          <c:order val="0"/>
          <c:tx>
            <c:strRef>
              <c:f>Sheet3!$A$23</c:f>
              <c:strCache>
                <c:ptCount val="1"/>
                <c:pt idx="0">
                  <c:v>Spring 2019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DF-496C-BD83-15BD6A92D6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DF-496C-BD83-15BD6A92D65A}"/>
              </c:ext>
            </c:extLst>
          </c:dPt>
          <c:dLbls>
            <c:dLbl>
              <c:idx val="1"/>
              <c:layout>
                <c:manualLayout>
                  <c:x val="-1.6979650991295756E-2"/>
                  <c:y val="-0.392513478559377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55195948682015"/>
                      <c:h val="0.15208285654980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DF-496C-BD83-15BD6A92D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Sheet3!$B$21:$C$21</c:f>
              <c:strCache>
                <c:ptCount val="2"/>
                <c:pt idx="0">
                  <c:v>HIRED AS LECTURER</c:v>
                </c:pt>
                <c:pt idx="1">
                  <c:v>HIRED AS ASSOCIATE LECTURER</c:v>
                </c:pt>
              </c:strCache>
            </c:strRef>
          </c:cat>
          <c:val>
            <c:numRef>
              <c:f>Sheet3!$B$23:$C$23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F-496C-BD83-15BD6A92D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'BY TERM'!$A$32</c:f>
              <c:strCache>
                <c:ptCount val="1"/>
                <c:pt idx="0">
                  <c:v>Fall 2019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9A-43B9-B35E-0F63FC7459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9A-43B9-B35E-0F63FC745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'BY TERM'!$B$23:$C$23</c:f>
              <c:strCache>
                <c:ptCount val="2"/>
                <c:pt idx="0">
                  <c:v>HIRED AS LECTURER</c:v>
                </c:pt>
                <c:pt idx="1">
                  <c:v>HIRED AS ASSOCIATE LECTURER</c:v>
                </c:pt>
              </c:strCache>
            </c:strRef>
          </c:cat>
          <c:val>
            <c:numRef>
              <c:f>'BY TERM'!$B$32:$C$32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9A-43B9-B35E-0F63FC745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00000000000001E-2"/>
          <c:y val="0.16245370370370371"/>
          <c:w val="0.93888888888888888"/>
          <c:h val="0.6714577865266842"/>
        </c:manualLayout>
      </c:layout>
      <c:pie3DChart>
        <c:varyColors val="1"/>
        <c:ser>
          <c:idx val="0"/>
          <c:order val="0"/>
          <c:tx>
            <c:strRef>
              <c:f>'BY TERM'!$A$33</c:f>
              <c:strCache>
                <c:ptCount val="1"/>
                <c:pt idx="0">
                  <c:v>Spring 2020 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FF-41E9-9AF2-99D7A862E9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FF-41E9-9AF2-99D7A862E92D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24581899391"/>
                      <c:h val="0.15412105959779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FF-41E9-9AF2-99D7A862E9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'BY TERM'!$B$23:$C$23</c:f>
              <c:strCache>
                <c:ptCount val="2"/>
                <c:pt idx="0">
                  <c:v>HIRED AS LECTURER</c:v>
                </c:pt>
                <c:pt idx="1">
                  <c:v>HIRED AS ASSOCIATE LECTURER</c:v>
                </c:pt>
              </c:strCache>
            </c:strRef>
          </c:cat>
          <c:val>
            <c:numRef>
              <c:f>'BY TERM'!$B$33:$C$33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FF-41E9-9AF2-99D7A862E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327931909752678E-2"/>
          <c:y val="0.1362819283677251"/>
          <c:w val="0.93867206809024728"/>
          <c:h val="0.66753994008572148"/>
        </c:manualLayout>
      </c:layout>
      <c:pie3DChart>
        <c:varyColors val="1"/>
        <c:ser>
          <c:idx val="0"/>
          <c:order val="0"/>
          <c:tx>
            <c:strRef>
              <c:f>'BY TERM'!$A$34</c:f>
              <c:strCache>
                <c:ptCount val="1"/>
                <c:pt idx="0">
                  <c:v>Fall 2020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EF8-430E-A98F-DC2D488107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EF8-430E-A98F-DC2D488107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'BY TERM'!$B$23:$C$23</c:f>
              <c:strCache>
                <c:ptCount val="2"/>
                <c:pt idx="0">
                  <c:v>HIRED AS LECTURER</c:v>
                </c:pt>
                <c:pt idx="1">
                  <c:v>HIRED AS ASSOCIATE LECTURER</c:v>
                </c:pt>
              </c:strCache>
            </c:strRef>
          </c:cat>
          <c:val>
            <c:numRef>
              <c:f>'BY TERM'!$B$34:$C$34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F8-430E-A98F-DC2D48810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'ALS BY DEPARTMENT'!$N$1</c:f>
              <c:strCache>
                <c:ptCount val="1"/>
                <c:pt idx="0">
                  <c:v>TOTAL AL HIRES SINCE FALL '15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'ALS BY DEPARTMENT'!$M$2:$M$26</c:f>
              <c:strCache>
                <c:ptCount val="25"/>
                <c:pt idx="0">
                  <c:v>NURSING</c:v>
                </c:pt>
                <c:pt idx="1">
                  <c:v>Computer Science</c:v>
                </c:pt>
                <c:pt idx="2">
                  <c:v>English</c:v>
                </c:pt>
                <c:pt idx="3">
                  <c:v>MATHEMATICS</c:v>
                </c:pt>
                <c:pt idx="4">
                  <c:v>BIOLOGY</c:v>
                </c:pt>
                <c:pt idx="5">
                  <c:v>ACADEMIC SUPPORT</c:v>
                </c:pt>
                <c:pt idx="6">
                  <c:v>Curriculum &amp; Instruction</c:v>
                </c:pt>
                <c:pt idx="7">
                  <c:v>Physics</c:v>
                </c:pt>
                <c:pt idx="8">
                  <c:v>CAPS - Dean's Office</c:v>
                </c:pt>
                <c:pt idx="9">
                  <c:v>Classics and Religious Studies</c:v>
                </c:pt>
                <c:pt idx="10">
                  <c:v>Counseling &amp; School Psychology</c:v>
                </c:pt>
                <c:pt idx="11">
                  <c:v>Economics</c:v>
                </c:pt>
                <c:pt idx="12">
                  <c:v>Management Science &amp; Info Sys</c:v>
                </c:pt>
                <c:pt idx="13">
                  <c:v>MODERM LANGUAGE</c:v>
                </c:pt>
                <c:pt idx="14">
                  <c:v>AMERICAN STUDIES</c:v>
                </c:pt>
                <c:pt idx="15">
                  <c:v>ANTHROPOLOGY</c:v>
                </c:pt>
                <c:pt idx="16">
                  <c:v>ART</c:v>
                </c:pt>
                <c:pt idx="17">
                  <c:v>EXERCISE AND HEALTH SCIENCE</c:v>
                </c:pt>
                <c:pt idx="18">
                  <c:v>HISTORY</c:v>
                </c:pt>
                <c:pt idx="19">
                  <c:v>GISD - Dean's Office</c:v>
                </c:pt>
                <c:pt idx="20">
                  <c:v>Latin American/Iberian Studies</c:v>
                </c:pt>
                <c:pt idx="21">
                  <c:v>Performing Arts</c:v>
                </c:pt>
                <c:pt idx="22">
                  <c:v>SFE - Dean's Office</c:v>
                </c:pt>
                <c:pt idx="23">
                  <c:v>Sociology</c:v>
                </c:pt>
                <c:pt idx="24">
                  <c:v>Writing Assessment</c:v>
                </c:pt>
              </c:strCache>
            </c:strRef>
          </c:cat>
          <c:val>
            <c:numRef>
              <c:f>'ALS BY DEPARTMENT'!$N$2:$N$26</c:f>
              <c:numCache>
                <c:formatCode>General</c:formatCode>
                <c:ptCount val="25"/>
                <c:pt idx="0">
                  <c:v>34</c:v>
                </c:pt>
                <c:pt idx="1">
                  <c:v>17</c:v>
                </c:pt>
                <c:pt idx="2">
                  <c:v>13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4-447A-A3C2-0A9FFC1AA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720896"/>
        <c:axId val="962721224"/>
      </c:barChart>
      <c:catAx>
        <c:axId val="96272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721224"/>
        <c:crosses val="autoZero"/>
        <c:auto val="1"/>
        <c:lblAlgn val="ctr"/>
        <c:lblOffset val="100"/>
        <c:noMultiLvlLbl val="0"/>
      </c:catAx>
      <c:valAx>
        <c:axId val="96272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7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'ALS BY DEPARTMENT'!$M$3</c:f>
              <c:strCache>
                <c:ptCount val="1"/>
                <c:pt idx="0">
                  <c:v>Computer Science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24-48EB-B97D-B3F90ABD72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24-48EB-B97D-B3F90ABD72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'ALS BY DEPARTMENT'!$O$1:$P$1</c:f>
              <c:strCache>
                <c:ptCount val="2"/>
                <c:pt idx="0">
                  <c:v>TOTAL AL HIRES SINCE FALL '15</c:v>
                </c:pt>
                <c:pt idx="1">
                  <c:v>TOTAL LECTURERS </c:v>
                </c:pt>
              </c:strCache>
            </c:strRef>
          </c:cat>
          <c:val>
            <c:numRef>
              <c:f>'ALS BY DEPARTMENT'!$O$3:$P$3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4-48EB-B97D-B3F90ABD7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195901338397415E-2"/>
          <c:y val="0.12522982152075671"/>
          <c:w val="0.95197418087960473"/>
          <c:h val="0.73111091680670559"/>
        </c:manualLayout>
      </c:layout>
      <c:pie3DChart>
        <c:varyColors val="1"/>
        <c:ser>
          <c:idx val="0"/>
          <c:order val="0"/>
          <c:tx>
            <c:strRef>
              <c:f>'ALS BY DEPARTMENT'!$M$2</c:f>
              <c:strCache>
                <c:ptCount val="1"/>
                <c:pt idx="0">
                  <c:v>NURSING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91-491F-8B86-25D8F1F85AA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91-491F-8B86-25D8F1F85A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'ALS BY DEPARTMENT'!$O$1:$P$1</c:f>
              <c:strCache>
                <c:ptCount val="2"/>
                <c:pt idx="0">
                  <c:v>TOTAL AL HIRES SINCE FALL '15</c:v>
                </c:pt>
                <c:pt idx="1">
                  <c:v>TOTAL LECTURERS </c:v>
                </c:pt>
              </c:strCache>
            </c:strRef>
          </c:cat>
          <c:val>
            <c:numRef>
              <c:f>'ALS BY DEPARTMENT'!$O$2:$P$2</c:f>
              <c:numCache>
                <c:formatCode>0%</c:formatCode>
                <c:ptCount val="2"/>
                <c:pt idx="0">
                  <c:v>0.97142857142857142</c:v>
                </c:pt>
                <c:pt idx="1">
                  <c:v>2.8571428571428581E-2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91-491F-8B86-25D8F1F85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OVERALL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Every year since the AL title was introduced in 2015, it has been assigned to 50% or more of the new hires (some semesters 100% of new NTT hires were given the AL </a:t>
          </a:r>
          <a:r>
            <a:rPr lang="en-US" err="1"/>
            <a:t>titrl</a:t>
          </a:r>
          <a:r>
            <a:rPr lang="en-US"/>
            <a:t>.)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BY SEMESTER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With the exception of  Fall (in which the two categories were used equally,) NTT have been hired as AL over Lecturers AT   as often! 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BY DEPARTMENT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Since its introduction, some departments have CLEARLY misused this title. For Example, Nursing, CS, English and Math have hired AL (or CAL) 97%, 100%, 93% and 87% of the time respectively.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1042271" y="30846"/>
          <a:ext cx="1112240" cy="11122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9476" y="1300168"/>
          <a:ext cx="3177831" cy="476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OVERALL</a:t>
          </a:r>
        </a:p>
      </dsp:txBody>
      <dsp:txXfrm>
        <a:off x="9476" y="1300168"/>
        <a:ext cx="3177831" cy="476674"/>
      </dsp:txXfrm>
    </dsp:sp>
    <dsp:sp modelId="{DD091D0A-5A25-4241-91F3-18D32B0BDD4F}">
      <dsp:nvSpPr>
        <dsp:cNvPr id="0" name=""/>
        <dsp:cNvSpPr/>
      </dsp:nvSpPr>
      <dsp:spPr>
        <a:xfrm>
          <a:off x="9476" y="1849904"/>
          <a:ext cx="3177831" cy="183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Every year since the AL title was introduced in 2015, it has been assigned to 50% or more of the new hires (some semesters 100% of new NTT hires were given the AL </a:t>
          </a:r>
          <a:r>
            <a:rPr lang="en-US" sz="1700" kern="1200" err="1"/>
            <a:t>titrl</a:t>
          </a:r>
          <a:r>
            <a:rPr lang="en-US" sz="1700" kern="1200"/>
            <a:t>.)</a:t>
          </a:r>
        </a:p>
      </dsp:txBody>
      <dsp:txXfrm>
        <a:off x="9476" y="1849904"/>
        <a:ext cx="3177831" cy="1833998"/>
      </dsp:txXfrm>
    </dsp:sp>
    <dsp:sp modelId="{210823F6-AC1A-46E3-9D99-A319DF497539}">
      <dsp:nvSpPr>
        <dsp:cNvPr id="0" name=""/>
        <dsp:cNvSpPr/>
      </dsp:nvSpPr>
      <dsp:spPr>
        <a:xfrm>
          <a:off x="4776223" y="30846"/>
          <a:ext cx="1112240" cy="11122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743427" y="1300168"/>
          <a:ext cx="3177831" cy="476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BY SEMESTER</a:t>
          </a:r>
        </a:p>
      </dsp:txBody>
      <dsp:txXfrm>
        <a:off x="3743427" y="1300168"/>
        <a:ext cx="3177831" cy="476674"/>
      </dsp:txXfrm>
    </dsp:sp>
    <dsp:sp modelId="{7CD40649-A74C-4AD8-B9D0-2573A1955C91}">
      <dsp:nvSpPr>
        <dsp:cNvPr id="0" name=""/>
        <dsp:cNvSpPr/>
      </dsp:nvSpPr>
      <dsp:spPr>
        <a:xfrm>
          <a:off x="3743427" y="1849904"/>
          <a:ext cx="3177831" cy="183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With the exception of  Fall (in which the two categories were used equally,) NTT have been hired as AL over Lecturers AT   as often! </a:t>
          </a:r>
        </a:p>
      </dsp:txBody>
      <dsp:txXfrm>
        <a:off x="3743427" y="1849904"/>
        <a:ext cx="3177831" cy="1833998"/>
      </dsp:txXfrm>
    </dsp:sp>
    <dsp:sp modelId="{B0A3ABD2-C471-4A21-8AEF-3843C86919E1}">
      <dsp:nvSpPr>
        <dsp:cNvPr id="0" name=""/>
        <dsp:cNvSpPr/>
      </dsp:nvSpPr>
      <dsp:spPr>
        <a:xfrm>
          <a:off x="8510174" y="30846"/>
          <a:ext cx="1112240" cy="11122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7477379" y="1300168"/>
          <a:ext cx="3177831" cy="476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BY DEPARTMENT</a:t>
          </a:r>
        </a:p>
      </dsp:txBody>
      <dsp:txXfrm>
        <a:off x="7477379" y="1300168"/>
        <a:ext cx="3177831" cy="476674"/>
      </dsp:txXfrm>
    </dsp:sp>
    <dsp:sp modelId="{6418EBED-F111-425B-8EE2-06B8B2297A68}">
      <dsp:nvSpPr>
        <dsp:cNvPr id="0" name=""/>
        <dsp:cNvSpPr/>
      </dsp:nvSpPr>
      <dsp:spPr>
        <a:xfrm>
          <a:off x="7477379" y="1849904"/>
          <a:ext cx="3177831" cy="183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Since its introduction, some departments have CLEARLY misused this title. For Example, Nursing, CS, English and Math have hired AL (or CAL) 97%, 100%, 93% and 87% of the time respectively.</a:t>
          </a:r>
        </a:p>
      </dsp:txBody>
      <dsp:txXfrm>
        <a:off x="7477379" y="1849904"/>
        <a:ext cx="3177831" cy="183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NTT hired as Lecturer and Associate Lecturer</a:t>
            </a:r>
            <a:br>
              <a:rPr lang="en-US" sz="4000"/>
            </a:br>
            <a:r>
              <a:rPr lang="en-US" sz="1100"/>
              <a:t>(based on bargaining unit hiring information – actual numbers may be higher!)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5792BA"/>
                </a:solidFill>
              </a:rPr>
              <a:t>Maria Mellone</a:t>
            </a:r>
            <a:endParaRPr lang="en-US" sz="230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E1A9-99A4-4A54-A566-A78EC0CB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AA64-0EB8-4652-9587-00EA5BD18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4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/>
              <a:t>NEW NTT HIRES BY </a:t>
            </a:r>
            <a:br>
              <a:rPr lang="en-US"/>
            </a:br>
            <a:r>
              <a:rPr lang="en-US"/>
              <a:t>SEMESTER AND DEPARTMENT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993845"/>
              </p:ext>
            </p:extLst>
          </p:nvPr>
        </p:nvGraphicFramePr>
        <p:xfrm>
          <a:off x="914400" y="2076450"/>
          <a:ext cx="10664687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8FA7-D766-4EA5-B5F7-3C183E51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NTT HIRES (Lecturer vs AL)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A05BFC7-AFC5-428E-8178-4F14C2DA8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763113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79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6688-50D2-467F-A1AC-9111E47F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NTT hires SY ’18-’19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71012D-5EB7-4391-B7D2-721007985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213844"/>
              </p:ext>
            </p:extLst>
          </p:nvPr>
        </p:nvGraphicFramePr>
        <p:xfrm>
          <a:off x="914400" y="2076450"/>
          <a:ext cx="5088835" cy="375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60019E-DD64-4146-A760-308F85C63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921158"/>
              </p:ext>
            </p:extLst>
          </p:nvPr>
        </p:nvGraphicFramePr>
        <p:xfrm>
          <a:off x="5883689" y="2076450"/>
          <a:ext cx="5983633" cy="375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440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7DC4-3701-40F7-BDEF-384AAE29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NTT hires SY ’19-’20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F526E4-E7C4-492E-9F07-44F83CE1F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224229"/>
              </p:ext>
            </p:extLst>
          </p:nvPr>
        </p:nvGraphicFramePr>
        <p:xfrm>
          <a:off x="914401" y="2076450"/>
          <a:ext cx="5049078" cy="381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9524AB-355C-48C4-8FCD-3FFE8293A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872409"/>
              </p:ext>
            </p:extLst>
          </p:nvPr>
        </p:nvGraphicFramePr>
        <p:xfrm>
          <a:off x="5787459" y="2076450"/>
          <a:ext cx="6000350" cy="370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40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BCA9-39A4-42D2-8055-B48EE901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NTT hires SY ’20-’21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61F43F-F216-402F-B12C-710F3C01D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712671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92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82BA-7690-40F4-AF7B-2D477221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 &amp; CAL total hires by Department since ‘15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D9E1A3-AE0E-4EC3-8311-55CDAA9F3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578606"/>
              </p:ext>
            </p:extLst>
          </p:nvPr>
        </p:nvGraphicFramePr>
        <p:xfrm>
          <a:off x="914400" y="1610139"/>
          <a:ext cx="10353675" cy="418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430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036E-71DA-45C6-8419-BF00E332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% of New Hires at AL by Department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FD0528-76CB-4F0A-B4AD-B14194794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262449"/>
              </p:ext>
            </p:extLst>
          </p:nvPr>
        </p:nvGraphicFramePr>
        <p:xfrm>
          <a:off x="5834270" y="2057400"/>
          <a:ext cx="543380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0A751C-BB7B-42C8-9AFE-330847E7B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224060"/>
              </p:ext>
            </p:extLst>
          </p:nvPr>
        </p:nvGraphicFramePr>
        <p:xfrm>
          <a:off x="149088" y="2156791"/>
          <a:ext cx="5817704" cy="333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4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23D8-F4B0-41B4-90CE-CC04D259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1C4007-CDCE-4E73-A52C-F91D5F3F9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1422"/>
              </p:ext>
            </p:extLst>
          </p:nvPr>
        </p:nvGraphicFramePr>
        <p:xfrm>
          <a:off x="914400" y="2076450"/>
          <a:ext cx="3647661" cy="366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4CD790-3CEC-46DF-878B-622DA5EAC4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186141"/>
              </p:ext>
            </p:extLst>
          </p:nvPr>
        </p:nvGraphicFramePr>
        <p:xfrm>
          <a:off x="4800600" y="2057400"/>
          <a:ext cx="3727174" cy="346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8FD308-A897-4D6C-A9D0-FD93ABA93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33331"/>
              </p:ext>
            </p:extLst>
          </p:nvPr>
        </p:nvGraphicFramePr>
        <p:xfrm>
          <a:off x="8766313" y="2057401"/>
          <a:ext cx="3425688" cy="307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788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EF6F15FB22045BF1D157616D1AE45" ma:contentTypeVersion="12" ma:contentTypeDescription="Create a new document." ma:contentTypeScope="" ma:versionID="e08d9c2a40c21064ab19056a284ff372">
  <xsd:schema xmlns:xsd="http://www.w3.org/2001/XMLSchema" xmlns:xs="http://www.w3.org/2001/XMLSchema" xmlns:p="http://schemas.microsoft.com/office/2006/metadata/properties" xmlns:ns3="43de9f95-e8ac-420f-a043-7fadd6e82bf3" xmlns:ns4="4fa0ba51-96f2-415e-a864-a05792b7050e" targetNamespace="http://schemas.microsoft.com/office/2006/metadata/properties" ma:root="true" ma:fieldsID="89a0133c869a879578dbe41dc8a8d8a2" ns3:_="" ns4:_="">
    <xsd:import namespace="43de9f95-e8ac-420f-a043-7fadd6e82bf3"/>
    <xsd:import namespace="4fa0ba51-96f2-415e-a864-a05792b705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e9f95-e8ac-420f-a043-7fadd6e82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0ba51-96f2-415e-a864-a05792b705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3de9f95-e8ac-420f-a043-7fadd6e82bf3" xsi:nil="true"/>
  </documentManagement>
</p:properties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2B5CA3-D5EA-4521-9212-D9BE8A12E8EA}">
  <ds:schemaRefs>
    <ds:schemaRef ds:uri="43de9f95-e8ac-420f-a043-7fadd6e82bf3"/>
    <ds:schemaRef ds:uri="4fa0ba51-96f2-415e-a864-a05792b705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43de9f95-e8ac-420f-a043-7fadd6e82bf3"/>
    <ds:schemaRef ds:uri="4fa0ba51-96f2-415e-a864-a05792b705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{14086114-4A5C-45AD-B922-B85996BDF89C}tf11665031_win32</Template>
  <TotalTime>0</TotalTime>
  <Words>207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Black</vt:lpstr>
      <vt:lpstr>Arial Nova</vt:lpstr>
      <vt:lpstr>Arial Nova Light</vt:lpstr>
      <vt:lpstr>Wingdings 2</vt:lpstr>
      <vt:lpstr>SlateVTI</vt:lpstr>
      <vt:lpstr>NTT hired as Lecturer and Associate Lecturer (based on bargaining unit hiring information – actual numbers may be higher!)</vt:lpstr>
      <vt:lpstr>NEW NTT HIRES BY  SEMESTER AND DEPARTMENT</vt:lpstr>
      <vt:lpstr>NTT HIRES (Lecturer vs AL)</vt:lpstr>
      <vt:lpstr>New NTT hires SY ’18-’19</vt:lpstr>
      <vt:lpstr>New NTT hires SY ’19-’20</vt:lpstr>
      <vt:lpstr>New NTT hires SY ’20-’21</vt:lpstr>
      <vt:lpstr>AL &amp; CAL total hires by Department since ‘15</vt:lpstr>
      <vt:lpstr>% of New Hires at AL by Department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NTT hired as Lecturer and Associate Lecturer</dc:title>
  <dc:creator>Maria J Mellone</dc:creator>
  <cp:lastModifiedBy>Faculty Staff Union</cp:lastModifiedBy>
  <cp:revision>2</cp:revision>
  <dcterms:created xsi:type="dcterms:W3CDTF">2020-10-27T16:45:44Z</dcterms:created>
  <dcterms:modified xsi:type="dcterms:W3CDTF">2020-10-27T18:15:25Z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0x01010030DEF6F15FB22045BF1D157616D1AE45</vt:lpwstr>
  </property>
</Properties>
</file>