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58" r:id="rId5"/>
    <p:sldId id="269" r:id="rId6"/>
    <p:sldId id="262" r:id="rId7"/>
    <p:sldId id="264" r:id="rId8"/>
    <p:sldId id="259" r:id="rId9"/>
    <p:sldId id="260" r:id="rId10"/>
    <p:sldId id="266" r:id="rId11"/>
    <p:sldId id="263" r:id="rId12"/>
    <p:sldId id="267" r:id="rId13"/>
    <p:sldId id="268" r:id="rId14"/>
    <p:sldId id="261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784" autoAdjust="0"/>
  </p:normalViewPr>
  <p:slideViewPr>
    <p:cSldViewPr snapToGrid="0" snapToObjects="1">
      <p:cViewPr varScale="1">
        <p:scale>
          <a:sx n="59" d="100"/>
          <a:sy n="59" d="100"/>
        </p:scale>
        <p:origin x="15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20693"/>
            <a:ext cx="7772400" cy="1154492"/>
          </a:xfrm>
        </p:spPr>
        <p:txBody>
          <a:bodyPr/>
          <a:lstStyle/>
          <a:p>
            <a:r>
              <a:rPr lang="en-US" b="1" dirty="0"/>
              <a:t>Bayside Expo Development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5284" y="5130532"/>
            <a:ext cx="7552916" cy="128263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 Basic Overview</a:t>
            </a:r>
          </a:p>
          <a:p>
            <a:r>
              <a:rPr lang="en-US" dirty="0"/>
              <a:t>MS in Urban Planning and Community Development</a:t>
            </a:r>
          </a:p>
          <a:p>
            <a:r>
              <a:rPr lang="en-US" dirty="0"/>
              <a:t>UMass Boston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241B67-854E-0E42-BA88-C4346E1BF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065" y="1722752"/>
            <a:ext cx="4415772" cy="3231732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676059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600" y="1847817"/>
            <a:ext cx="4256561" cy="25864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4217" y="1911732"/>
            <a:ext cx="3960504" cy="25225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6100" y="4958319"/>
            <a:ext cx="8610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         </a:t>
            </a:r>
            <a:r>
              <a:rPr lang="en-US" sz="2800" b="1" dirty="0"/>
              <a:t>   Gentrification                           Social Segregation  </a:t>
            </a:r>
          </a:p>
        </p:txBody>
      </p:sp>
    </p:spTree>
    <p:extLst>
      <p:ext uri="{BB962C8B-B14F-4D97-AF65-F5344CB8AC3E}">
        <p14:creationId xmlns:p14="http://schemas.microsoft.com/office/powerpoint/2010/main" val="2955005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Our Stewardship Responsibilities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9606" y="1824690"/>
            <a:ext cx="4919542" cy="5289136"/>
          </a:xfrm>
        </p:spPr>
        <p:txBody>
          <a:bodyPr>
            <a:noAutofit/>
          </a:bodyPr>
          <a:lstStyle/>
          <a:p>
            <a:r>
              <a:rPr lang="en-US" sz="1800" dirty="0"/>
              <a:t>Insure open and transparent planning process</a:t>
            </a:r>
          </a:p>
          <a:p>
            <a:r>
              <a:rPr lang="en-US" sz="1800" dirty="0"/>
              <a:t>Strive to be a model of resiliency planning</a:t>
            </a:r>
          </a:p>
          <a:p>
            <a:r>
              <a:rPr lang="en-US" sz="1800" dirty="0"/>
              <a:t>Undertake a social benefit cost analysis so externalities can be identified and mitigated </a:t>
            </a:r>
          </a:p>
          <a:p>
            <a:r>
              <a:rPr lang="en-US" sz="1800" dirty="0"/>
              <a:t>Emphasize transportation alternatives</a:t>
            </a:r>
          </a:p>
          <a:p>
            <a:r>
              <a:rPr lang="en-US" sz="1800" dirty="0"/>
              <a:t>Advance socially integrated/family-cycle housing on-site</a:t>
            </a:r>
          </a:p>
          <a:p>
            <a:r>
              <a:rPr lang="en-US" sz="1800" dirty="0"/>
              <a:t>Maximize employment for Section 8 eligible residents</a:t>
            </a:r>
          </a:p>
          <a:p>
            <a:r>
              <a:rPr lang="en-US" sz="1800" dirty="0"/>
              <a:t>Subsidized space for community businesses and non profits</a:t>
            </a:r>
          </a:p>
          <a:p>
            <a:r>
              <a:rPr lang="en-US" sz="1800" dirty="0"/>
              <a:t>Encourage an inspired urban design for the site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9148" y="1734905"/>
            <a:ext cx="3508396" cy="17541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9148" y="3727378"/>
            <a:ext cx="3508396" cy="237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5579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Seeking a Just Outcome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Ask local officials to require the developer to enter into a community-benefits agreement with residents before taking the project through BPDA’s Article 80 process</a:t>
            </a:r>
          </a:p>
          <a:p>
            <a:r>
              <a:rPr lang="en-US" dirty="0"/>
              <a:t>Insure the previously mentioned issues are explicitly addressed in the scoping phase of the Article 80 process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1957741"/>
            <a:ext cx="4248647" cy="328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67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737" y="468502"/>
            <a:ext cx="5917093" cy="622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116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sosceles Triangle 4"/>
          <p:cNvSpPr/>
          <p:nvPr/>
        </p:nvSpPr>
        <p:spPr>
          <a:xfrm>
            <a:off x="3309930" y="5054107"/>
            <a:ext cx="2129644" cy="1603461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282918" y="3899615"/>
            <a:ext cx="6388933" cy="2308983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Half Frame 8"/>
          <p:cNvSpPr/>
          <p:nvPr/>
        </p:nvSpPr>
        <p:spPr>
          <a:xfrm>
            <a:off x="7094538" y="5823768"/>
            <a:ext cx="153950" cy="205243"/>
          </a:xfrm>
          <a:prstGeom prst="half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Half Frame 9"/>
          <p:cNvSpPr/>
          <p:nvPr/>
        </p:nvSpPr>
        <p:spPr>
          <a:xfrm flipH="1">
            <a:off x="1898718" y="3899615"/>
            <a:ext cx="166779" cy="256554"/>
          </a:xfrm>
          <a:prstGeom prst="half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 descr="AA006220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951" y="3985908"/>
            <a:ext cx="1333927" cy="2043103"/>
          </a:xfrm>
          <a:prstGeom prst="rect">
            <a:avLst/>
          </a:prstGeom>
        </p:spPr>
      </p:pic>
      <p:pic>
        <p:nvPicPr>
          <p:cNvPr id="12" name="Picture 11" descr="ls012786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51" y="2013946"/>
            <a:ext cx="2333637" cy="169325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33559" y="256554"/>
            <a:ext cx="836431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Are we willing to risk undermining our long-standing relationship with poor, working-class, and middle income Bostonians, our traditional political base, in a Commonwealth dominated by private higher educational institutions in an effort to partially resolving the campus’ financial problems?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94538" y="3386508"/>
            <a:ext cx="18474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$230 million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94128" y="2693813"/>
            <a:ext cx="3861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55 years of social capital created by “doing the work” put at risk</a:t>
            </a:r>
          </a:p>
        </p:txBody>
      </p:sp>
    </p:spTree>
    <p:extLst>
      <p:ext uri="{BB962C8B-B14F-4D97-AF65-F5344CB8AC3E}">
        <p14:creationId xmlns:p14="http://schemas.microsoft.com/office/powerpoint/2010/main" val="2850834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Project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The UMass Board of Trustees and UMass Building Authority voted on February 14, 2019 to designate </a:t>
            </a:r>
            <a:r>
              <a:rPr lang="en-US" dirty="0" err="1"/>
              <a:t>Accordia</a:t>
            </a:r>
            <a:r>
              <a:rPr lang="en-US" dirty="0"/>
              <a:t> Partners LLC the lead developer (99- year ground lease) to transform the 19.94 acre former Bayside Expo Site into a mixed-used urban innovation district inspired, in part, by Kendall Square at MIT, in Cambridge  </a:t>
            </a:r>
          </a:p>
        </p:txBody>
      </p:sp>
      <p:pic>
        <p:nvPicPr>
          <p:cNvPr id="7" name="Picture 6" descr="https://lh3.googleusercontent.com/c2FZweaE5X0IVDChtL1iH4KpXTb8AiMn2qI37jdu3kA9NEeMg7fJLM3OOsc4F45_rXNiIPWcdaFU-gHijn3LZCzAJNdlnFQwkZ0DT3DdoU96DPSVW61A4Blq1XhuqtLSB6noDNE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309" y="1906973"/>
            <a:ext cx="4218441" cy="3409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939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2219" y="1430162"/>
            <a:ext cx="3737565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Minutes to Boston landmarks </a:t>
            </a:r>
          </a:p>
          <a:p>
            <a:r>
              <a:rPr lang="en-US" b="1" dirty="0"/>
              <a:t>from Bayside Property 	</a:t>
            </a:r>
          </a:p>
          <a:p>
            <a:endParaRPr lang="en-US" dirty="0"/>
          </a:p>
          <a:p>
            <a:pPr marL="342900" indent="-342900">
              <a:buAutoNum type="arabicPlain" startAt="16"/>
            </a:pPr>
            <a:r>
              <a:rPr lang="en-US" b="1" dirty="0"/>
              <a:t>          Fenway Park </a:t>
            </a:r>
            <a:r>
              <a:rPr lang="en-US" dirty="0"/>
              <a:t>	 </a:t>
            </a:r>
          </a:p>
          <a:p>
            <a:pPr marL="342900" indent="-342900">
              <a:buAutoNum type="arabicPlain" startAt="16"/>
            </a:pPr>
            <a:r>
              <a:rPr lang="en-US" b="1" dirty="0"/>
              <a:t>          MIT </a:t>
            </a:r>
          </a:p>
          <a:p>
            <a:endParaRPr lang="en-US" b="1" dirty="0"/>
          </a:p>
          <a:p>
            <a:r>
              <a:rPr lang="en-US" b="1" dirty="0"/>
              <a:t>13 </a:t>
            </a:r>
            <a:r>
              <a:rPr lang="en-US" dirty="0"/>
              <a:t>          </a:t>
            </a:r>
            <a:r>
              <a:rPr lang="en-US" b="1" dirty="0"/>
              <a:t>Logan Airport </a:t>
            </a:r>
            <a:r>
              <a:rPr lang="en-US" dirty="0"/>
              <a:t>	</a:t>
            </a:r>
          </a:p>
          <a:p>
            <a:pPr marL="342900" indent="-342900">
              <a:buAutoNum type="arabicPlain" startAt="11"/>
            </a:pPr>
            <a:r>
              <a:rPr lang="en-US" b="1" dirty="0"/>
              <a:t>         Convention Center</a:t>
            </a:r>
          </a:p>
          <a:p>
            <a:r>
              <a:rPr lang="en-US" b="1" dirty="0"/>
              <a:t> </a:t>
            </a:r>
            <a:r>
              <a:rPr lang="en-US" dirty="0"/>
              <a:t>	</a:t>
            </a:r>
          </a:p>
          <a:p>
            <a:r>
              <a:rPr lang="en-US" b="1" dirty="0"/>
              <a:t>11 </a:t>
            </a:r>
            <a:r>
              <a:rPr lang="en-US" dirty="0"/>
              <a:t>         </a:t>
            </a:r>
            <a:r>
              <a:rPr lang="en-US" b="1" dirty="0"/>
              <a:t>Boston City Hall </a:t>
            </a:r>
            <a:r>
              <a:rPr lang="en-US" dirty="0"/>
              <a:t>	</a:t>
            </a:r>
          </a:p>
          <a:p>
            <a:pPr marL="342900" indent="-342900">
              <a:buAutoNum type="arabicPlain" startAt="2"/>
            </a:pPr>
            <a:r>
              <a:rPr lang="en-US" b="1" dirty="0"/>
              <a:t>        UMass Boston   </a:t>
            </a:r>
          </a:p>
          <a:p>
            <a:r>
              <a:rPr lang="en-US" b="1" dirty="0"/>
              <a:t> </a:t>
            </a:r>
          </a:p>
          <a:p>
            <a:pPr marL="342900" indent="-342900">
              <a:buAutoNum type="arabicPlain" startAt="2"/>
            </a:pPr>
            <a:r>
              <a:rPr lang="en-US" b="1" dirty="0"/>
              <a:t>        Campus</a:t>
            </a:r>
            <a:r>
              <a:rPr lang="en-US" dirty="0"/>
              <a:t>	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9971" y="2243875"/>
            <a:ext cx="4785263" cy="38165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9496" y="357541"/>
            <a:ext cx="78540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Extremely Valuable Property  </a:t>
            </a:r>
          </a:p>
          <a:p>
            <a:pPr algn="ctr"/>
            <a:r>
              <a:rPr lang="en-US" sz="2400" dirty="0"/>
              <a:t>Large site, close to the CBD, on the water, good transportation/transit connections, one public owner, considerable nearby public/private investment</a:t>
            </a:r>
          </a:p>
        </p:txBody>
      </p:sp>
    </p:spTree>
    <p:extLst>
      <p:ext uri="{BB962C8B-B14F-4D97-AF65-F5344CB8AC3E}">
        <p14:creationId xmlns:p14="http://schemas.microsoft.com/office/powerpoint/2010/main" val="3354842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874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Proposed Scale and Uses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2207" y="1013388"/>
            <a:ext cx="4789405" cy="5112776"/>
          </a:xfrm>
        </p:spPr>
        <p:txBody>
          <a:bodyPr>
            <a:noAutofit/>
          </a:bodyPr>
          <a:lstStyle/>
          <a:p>
            <a:r>
              <a:rPr lang="en-US" sz="2200" dirty="0" err="1"/>
              <a:t>Accordia</a:t>
            </a:r>
            <a:r>
              <a:rPr lang="en-US" sz="2200" dirty="0"/>
              <a:t> has proposed 3-3.5 million sq. ft. of new space</a:t>
            </a:r>
          </a:p>
          <a:p>
            <a:r>
              <a:rPr lang="en-US" sz="2200" dirty="0"/>
              <a:t>The preliminary project description features residential, life sciences, academic office, retail, and public uses</a:t>
            </a:r>
          </a:p>
          <a:p>
            <a:r>
              <a:rPr lang="en-US" sz="2200" dirty="0"/>
              <a:t>Housed in twenty to thirty story buildings constructed on the buildable portion of the site</a:t>
            </a:r>
          </a:p>
          <a:p>
            <a:r>
              <a:rPr lang="en-US" sz="2200" dirty="0"/>
              <a:t>Lower building heights proposed for the water’s edge, higher densities closer to Mt. Vernon</a:t>
            </a:r>
          </a:p>
          <a:p>
            <a:r>
              <a:rPr lang="en-US" sz="2200" dirty="0"/>
              <a:t>Developers face significant constraints due to: waterfront, landfill, flight path, and utility easements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EA68E1-DC59-F04E-809C-BAD7992E8A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33" r="9091" b="2396"/>
          <a:stretch/>
        </p:blipFill>
        <p:spPr>
          <a:xfrm>
            <a:off x="5062009" y="1539978"/>
            <a:ext cx="3819604" cy="21485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1613" y="3851473"/>
            <a:ext cx="38100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311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Square Footage Equal to World Trade Tower in NYC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08257"/>
            <a:ext cx="4038600" cy="4017906"/>
          </a:xfrm>
        </p:spPr>
        <p:txBody>
          <a:bodyPr/>
          <a:lstStyle/>
          <a:p>
            <a:r>
              <a:rPr lang="en-US" dirty="0"/>
              <a:t>More square footage than the Empire State Building (2.9 million)</a:t>
            </a:r>
          </a:p>
          <a:p>
            <a:r>
              <a:rPr lang="en-US" dirty="0"/>
              <a:t>Equal to the World Trade Center (3.5 million)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16809" b="168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0182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Developers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Accordia</a:t>
            </a:r>
            <a:r>
              <a:rPr lang="en-US" dirty="0"/>
              <a:t> Partnership LLC was formed on 2014</a:t>
            </a:r>
          </a:p>
          <a:p>
            <a:r>
              <a:rPr lang="en-US" dirty="0"/>
              <a:t>Principals are Richard Galvin, long-time Boston developer, and Keith Sykes, a Cornell trained architect and former Federal Reserve Board of Boston Member</a:t>
            </a:r>
          </a:p>
          <a:p>
            <a:r>
              <a:rPr lang="en-US" dirty="0"/>
              <a:t>They qualify as a Minority Business Enterprise</a:t>
            </a:r>
          </a:p>
          <a:p>
            <a:r>
              <a:rPr lang="en-US" dirty="0"/>
              <a:t>This would be the firm’s largest project to date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8730" y="2918536"/>
            <a:ext cx="1691461" cy="20479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1560" y="2918536"/>
            <a:ext cx="2298700" cy="3530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6733" y="1600200"/>
            <a:ext cx="3620067" cy="117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875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Planning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01400"/>
            <a:ext cx="4191000" cy="4705576"/>
          </a:xfrm>
        </p:spPr>
        <p:txBody>
          <a:bodyPr>
            <a:normAutofit fontScale="70000" lnSpcReduction="20000"/>
          </a:bodyPr>
          <a:lstStyle/>
          <a:p>
            <a:r>
              <a:rPr lang="en-US" sz="3000" dirty="0"/>
              <a:t>Project requires significant zoning changes</a:t>
            </a:r>
          </a:p>
          <a:p>
            <a:r>
              <a:rPr lang="en-US" sz="3000" dirty="0"/>
              <a:t>Developers have decided to pursue these through the City’s Article 80 process</a:t>
            </a:r>
          </a:p>
          <a:p>
            <a:r>
              <a:rPr lang="en-US" sz="3000" dirty="0"/>
              <a:t>This official BPDA sanctioned review process would begin in January</a:t>
            </a:r>
          </a:p>
          <a:p>
            <a:r>
              <a:rPr lang="en-US" sz="3000" dirty="0"/>
              <a:t>Currently, they are doing outreach to local community-based organizations</a:t>
            </a:r>
          </a:p>
          <a:p>
            <a:r>
              <a:rPr lang="en-US" sz="3000" dirty="0"/>
              <a:t>Recently they worked with four local civic associations to hold two </a:t>
            </a:r>
            <a:r>
              <a:rPr lang="en-US" sz="3000" dirty="0" err="1"/>
              <a:t>charettes</a:t>
            </a:r>
            <a:r>
              <a:rPr lang="en-US" sz="3000" dirty="0"/>
              <a:t> – attendance was good, although not representative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658" y="1417638"/>
            <a:ext cx="3337612" cy="517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027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Potential 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3552"/>
            <a:ext cx="4038600" cy="470563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Transform an overflow parking area into a potentially vibrant district</a:t>
            </a:r>
          </a:p>
          <a:p>
            <a:r>
              <a:rPr lang="en-US" dirty="0"/>
              <a:t>Provide needed space for Boston’s rapidly expanding service economy</a:t>
            </a:r>
          </a:p>
          <a:p>
            <a:r>
              <a:rPr lang="en-US" dirty="0"/>
              <a:t>Support job creation within the City’s ever expanding knowledge economy</a:t>
            </a:r>
          </a:p>
          <a:p>
            <a:r>
              <a:rPr lang="en-US" dirty="0"/>
              <a:t>Taxes and fees – maybe?</a:t>
            </a:r>
          </a:p>
          <a:p>
            <a:r>
              <a:rPr lang="en-US" dirty="0"/>
              <a:t>Produce between $200 to $230 million in revenue to help UMB address its legacy debts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4847" y="1600200"/>
            <a:ext cx="3492500" cy="2324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847" y="4135088"/>
            <a:ext cx="3492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6320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Significant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04138"/>
            <a:ext cx="4038600" cy="4845566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UMB loses a significant portion of its expansion space</a:t>
            </a:r>
          </a:p>
          <a:p>
            <a:r>
              <a:rPr lang="en-US" sz="2000" dirty="0"/>
              <a:t>Susceptible to climate change related sea rise</a:t>
            </a:r>
          </a:p>
          <a:p>
            <a:r>
              <a:rPr lang="en-US" sz="2000" dirty="0"/>
              <a:t>Exacerbate existing traffic congestion (Morrissey, K Circle, and Day Boulevard)</a:t>
            </a:r>
          </a:p>
          <a:p>
            <a:r>
              <a:rPr lang="en-US" sz="2000" dirty="0"/>
              <a:t>Accelerate residential and commercial displacement in Dorchester and South Boston</a:t>
            </a:r>
          </a:p>
          <a:p>
            <a:r>
              <a:rPr lang="en-US" sz="2000" dirty="0"/>
              <a:t>Another income segregated enclave similar to Kendall Square and the Innovation District</a:t>
            </a:r>
          </a:p>
          <a:p>
            <a:r>
              <a:rPr lang="en-US" sz="2000" dirty="0"/>
              <a:t>Integrate the new district into the existing community fabric so it enhances quality of life for all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6567" y="1417638"/>
            <a:ext cx="4235651" cy="2222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6568" y="3822700"/>
            <a:ext cx="4235651" cy="282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784"/>
      </p:ext>
    </p:extLst>
  </p:cSld>
  <p:clrMapOvr>
    <a:masterClrMapping/>
  </p:clrMapOvr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463</TotalTime>
  <Words>663</Words>
  <Application>Microsoft Office PowerPoint</Application>
  <PresentationFormat>On-screen Show (4:3)</PresentationFormat>
  <Paragraphs>73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 Black </vt:lpstr>
      <vt:lpstr>Bayside Expo Development</vt:lpstr>
      <vt:lpstr>The Project</vt:lpstr>
      <vt:lpstr>PowerPoint Presentation</vt:lpstr>
      <vt:lpstr>Proposed Scale and Uses</vt:lpstr>
      <vt:lpstr>Square Footage Equal to World Trade Tower in NYC</vt:lpstr>
      <vt:lpstr>The Developers</vt:lpstr>
      <vt:lpstr>Planning Process</vt:lpstr>
      <vt:lpstr>Potential Benefits</vt:lpstr>
      <vt:lpstr>Significant Challenges</vt:lpstr>
      <vt:lpstr>PowerPoint Presentation</vt:lpstr>
      <vt:lpstr>Our Stewardship Responsibilities</vt:lpstr>
      <vt:lpstr>Seeking a Just Outcome</vt:lpstr>
      <vt:lpstr>PowerPoint Presentation</vt:lpstr>
      <vt:lpstr>PowerPoint Presentation</vt:lpstr>
    </vt:vector>
  </TitlesOfParts>
  <Company>UMass Boston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Bayside Expo Development</dc:title>
  <dc:creator>Kenneth Reardon</dc:creator>
  <cp:lastModifiedBy>Jeffrey Melnick</cp:lastModifiedBy>
  <cp:revision>41</cp:revision>
  <dcterms:created xsi:type="dcterms:W3CDTF">2019-11-09T15:10:01Z</dcterms:created>
  <dcterms:modified xsi:type="dcterms:W3CDTF">2020-09-28T12:17:01Z</dcterms:modified>
</cp:coreProperties>
</file>