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72" r:id="rId2"/>
    <p:sldId id="273" r:id="rId3"/>
    <p:sldId id="277" r:id="rId4"/>
    <p:sldId id="278" r:id="rId5"/>
    <p:sldId id="279" r:id="rId6"/>
    <p:sldId id="280" r:id="rId7"/>
    <p:sldId id="281" r:id="rId8"/>
    <p:sldId id="282" r:id="rId9"/>
    <p:sldId id="284" r:id="rId10"/>
    <p:sldId id="283" r:id="rId11"/>
    <p:sldId id="291" r:id="rId12"/>
    <p:sldId id="289" r:id="rId13"/>
    <p:sldId id="290" r:id="rId14"/>
    <p:sldId id="285" r:id="rId15"/>
    <p:sldId id="286" r:id="rId16"/>
    <p:sldId id="287" r:id="rId17"/>
    <p:sldId id="288"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59AD9B-7948-4109-9856-6B384DB3AAE4}" v="45" dt="2022-01-24T21:40:07.633"/>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58" y="101"/>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Coscia" userId="6ab8730bf378a6b1" providerId="LiveId" clId="{3A59AD9B-7948-4109-9856-6B384DB3AAE4}"/>
    <pc:docChg chg="undo custSel addSld delSld modSld sldOrd">
      <pc:chgData name="caroline Coscia" userId="6ab8730bf378a6b1" providerId="LiveId" clId="{3A59AD9B-7948-4109-9856-6B384DB3AAE4}" dt="2022-01-24T21:45:02.290" v="6390" actId="255"/>
      <pc:docMkLst>
        <pc:docMk/>
      </pc:docMkLst>
      <pc:sldChg chg="modSp mod">
        <pc:chgData name="caroline Coscia" userId="6ab8730bf378a6b1" providerId="LiveId" clId="{3A59AD9B-7948-4109-9856-6B384DB3AAE4}" dt="2022-01-24T21:18:30.744" v="5836" actId="20577"/>
        <pc:sldMkLst>
          <pc:docMk/>
          <pc:sldMk cId="3549628654" sldId="272"/>
        </pc:sldMkLst>
        <pc:spChg chg="mod">
          <ac:chgData name="caroline Coscia" userId="6ab8730bf378a6b1" providerId="LiveId" clId="{3A59AD9B-7948-4109-9856-6B384DB3AAE4}" dt="2022-01-24T21:18:30.744" v="5836" actId="20577"/>
          <ac:spMkLst>
            <pc:docMk/>
            <pc:sldMk cId="3549628654" sldId="272"/>
            <ac:spMk id="4" creationId="{00000000-0000-0000-0000-000000000000}"/>
          </ac:spMkLst>
        </pc:spChg>
        <pc:spChg chg="mod">
          <ac:chgData name="caroline Coscia" userId="6ab8730bf378a6b1" providerId="LiveId" clId="{3A59AD9B-7948-4109-9856-6B384DB3AAE4}" dt="2022-01-23T17:36:33.276" v="2158" actId="20577"/>
          <ac:spMkLst>
            <pc:docMk/>
            <pc:sldMk cId="3549628654" sldId="272"/>
            <ac:spMk id="5" creationId="{00000000-0000-0000-0000-000000000000}"/>
          </ac:spMkLst>
        </pc:spChg>
      </pc:sldChg>
      <pc:sldChg chg="addSp delSp modSp mod">
        <pc:chgData name="caroline Coscia" userId="6ab8730bf378a6b1" providerId="LiveId" clId="{3A59AD9B-7948-4109-9856-6B384DB3AAE4}" dt="2022-01-23T17:18:49.968" v="1175" actId="6549"/>
        <pc:sldMkLst>
          <pc:docMk/>
          <pc:sldMk cId="1508910272" sldId="273"/>
        </pc:sldMkLst>
        <pc:spChg chg="mod">
          <ac:chgData name="caroline Coscia" userId="6ab8730bf378a6b1" providerId="LiveId" clId="{3A59AD9B-7948-4109-9856-6B384DB3AAE4}" dt="2022-01-23T17:04:51.504" v="245" actId="20577"/>
          <ac:spMkLst>
            <pc:docMk/>
            <pc:sldMk cId="1508910272" sldId="273"/>
            <ac:spMk id="2" creationId="{00000000-0000-0000-0000-000000000000}"/>
          </ac:spMkLst>
        </pc:spChg>
        <pc:spChg chg="mod">
          <ac:chgData name="caroline Coscia" userId="6ab8730bf378a6b1" providerId="LiveId" clId="{3A59AD9B-7948-4109-9856-6B384DB3AAE4}" dt="2022-01-23T17:14:38.149" v="1006" actId="14100"/>
          <ac:spMkLst>
            <pc:docMk/>
            <pc:sldMk cId="1508910272" sldId="273"/>
            <ac:spMk id="3" creationId="{00000000-0000-0000-0000-000000000000}"/>
          </ac:spMkLst>
        </pc:spChg>
        <pc:spChg chg="add mod">
          <ac:chgData name="caroline Coscia" userId="6ab8730bf378a6b1" providerId="LiveId" clId="{3A59AD9B-7948-4109-9856-6B384DB3AAE4}" dt="2022-01-23T17:18:49.968" v="1175" actId="6549"/>
          <ac:spMkLst>
            <pc:docMk/>
            <pc:sldMk cId="1508910272" sldId="273"/>
            <ac:spMk id="4" creationId="{E9D206F7-3DDC-4BC3-8C94-D770A8CC29E7}"/>
          </ac:spMkLst>
        </pc:spChg>
        <pc:cxnChg chg="del mod">
          <ac:chgData name="caroline Coscia" userId="6ab8730bf378a6b1" providerId="LiveId" clId="{3A59AD9B-7948-4109-9856-6B384DB3AAE4}" dt="2022-01-23T17:05:19.048" v="280" actId="478"/>
          <ac:cxnSpMkLst>
            <pc:docMk/>
            <pc:sldMk cId="1508910272" sldId="273"/>
            <ac:cxnSpMk id="5" creationId="{E900D77F-3BBA-4634-8E7B-212517F580BD}"/>
          </ac:cxnSpMkLst>
        </pc:cxnChg>
        <pc:cxnChg chg="add del">
          <ac:chgData name="caroline Coscia" userId="6ab8730bf378a6b1" providerId="LiveId" clId="{3A59AD9B-7948-4109-9856-6B384DB3AAE4}" dt="2022-01-23T17:17:05.241" v="1156" actId="11529"/>
          <ac:cxnSpMkLst>
            <pc:docMk/>
            <pc:sldMk cId="1508910272" sldId="273"/>
            <ac:cxnSpMk id="7" creationId="{33F45F7A-DBCA-4A00-8569-624B8A2F7E19}"/>
          </ac:cxnSpMkLst>
        </pc:cxnChg>
        <pc:cxnChg chg="del">
          <ac:chgData name="caroline Coscia" userId="6ab8730bf378a6b1" providerId="LiveId" clId="{3A59AD9B-7948-4109-9856-6B384DB3AAE4}" dt="2022-01-23T17:05:17.729" v="278" actId="478"/>
          <ac:cxnSpMkLst>
            <pc:docMk/>
            <pc:sldMk cId="1508910272" sldId="273"/>
            <ac:cxnSpMk id="8" creationId="{5E95946E-174D-4C34-8B4E-C77AEB2A02AE}"/>
          </ac:cxnSpMkLst>
        </pc:cxnChg>
        <pc:cxnChg chg="del">
          <ac:chgData name="caroline Coscia" userId="6ab8730bf378a6b1" providerId="LiveId" clId="{3A59AD9B-7948-4109-9856-6B384DB3AAE4}" dt="2022-01-23T17:05:20.067" v="281" actId="478"/>
          <ac:cxnSpMkLst>
            <pc:docMk/>
            <pc:sldMk cId="1508910272" sldId="273"/>
            <ac:cxnSpMk id="10" creationId="{ADFA1809-64B0-4E58-8C63-C716E1AF3D47}"/>
          </ac:cxnSpMkLst>
        </pc:cxnChg>
        <pc:cxnChg chg="add del mod">
          <ac:chgData name="caroline Coscia" userId="6ab8730bf378a6b1" providerId="LiveId" clId="{3A59AD9B-7948-4109-9856-6B384DB3AAE4}" dt="2022-01-23T17:17:22.755" v="1160" actId="478"/>
          <ac:cxnSpMkLst>
            <pc:docMk/>
            <pc:sldMk cId="1508910272" sldId="273"/>
            <ac:cxnSpMk id="11" creationId="{07DA9B17-7A9D-4A12-AB7F-4704BA18E091}"/>
          </ac:cxnSpMkLst>
        </pc:cxnChg>
      </pc:sldChg>
      <pc:sldChg chg="del">
        <pc:chgData name="caroline Coscia" userId="6ab8730bf378a6b1" providerId="LiveId" clId="{3A59AD9B-7948-4109-9856-6B384DB3AAE4}" dt="2022-01-23T17:04:26.061" v="213" actId="2696"/>
        <pc:sldMkLst>
          <pc:docMk/>
          <pc:sldMk cId="3339554045" sldId="274"/>
        </pc:sldMkLst>
      </pc:sldChg>
      <pc:sldChg chg="del">
        <pc:chgData name="caroline Coscia" userId="6ab8730bf378a6b1" providerId="LiveId" clId="{3A59AD9B-7948-4109-9856-6B384DB3AAE4}" dt="2022-01-23T17:04:26.061" v="213" actId="2696"/>
        <pc:sldMkLst>
          <pc:docMk/>
          <pc:sldMk cId="1515016683" sldId="275"/>
        </pc:sldMkLst>
      </pc:sldChg>
      <pc:sldChg chg="del">
        <pc:chgData name="caroline Coscia" userId="6ab8730bf378a6b1" providerId="LiveId" clId="{3A59AD9B-7948-4109-9856-6B384DB3AAE4}" dt="2022-01-23T18:51:05.870" v="3858" actId="2696"/>
        <pc:sldMkLst>
          <pc:docMk/>
          <pc:sldMk cId="3915136962" sldId="276"/>
        </pc:sldMkLst>
      </pc:sldChg>
      <pc:sldChg chg="del">
        <pc:chgData name="caroline Coscia" userId="6ab8730bf378a6b1" providerId="LiveId" clId="{3A59AD9B-7948-4109-9856-6B384DB3AAE4}" dt="2022-01-23T17:04:26.061" v="213" actId="2696"/>
        <pc:sldMkLst>
          <pc:docMk/>
          <pc:sldMk cId="201942167" sldId="277"/>
        </pc:sldMkLst>
      </pc:sldChg>
      <pc:sldChg chg="addSp delSp modSp mod">
        <pc:chgData name="caroline Coscia" userId="6ab8730bf378a6b1" providerId="LiveId" clId="{3A59AD9B-7948-4109-9856-6B384DB3AAE4}" dt="2022-01-23T17:39:29.275" v="2295" actId="255"/>
        <pc:sldMkLst>
          <pc:docMk/>
          <pc:sldMk cId="1401099988" sldId="277"/>
        </pc:sldMkLst>
        <pc:spChg chg="mod">
          <ac:chgData name="caroline Coscia" userId="6ab8730bf378a6b1" providerId="LiveId" clId="{3A59AD9B-7948-4109-9856-6B384DB3AAE4}" dt="2022-01-23T17:07:26.172" v="465" actId="14100"/>
          <ac:spMkLst>
            <pc:docMk/>
            <pc:sldMk cId="1401099988" sldId="277"/>
            <ac:spMk id="2" creationId="{00000000-0000-0000-0000-000000000000}"/>
          </ac:spMkLst>
        </pc:spChg>
        <pc:spChg chg="mod">
          <ac:chgData name="caroline Coscia" userId="6ab8730bf378a6b1" providerId="LiveId" clId="{3A59AD9B-7948-4109-9856-6B384DB3AAE4}" dt="2022-01-23T17:17:54.402" v="1165" actId="14100"/>
          <ac:spMkLst>
            <pc:docMk/>
            <pc:sldMk cId="1401099988" sldId="277"/>
            <ac:spMk id="3" creationId="{00000000-0000-0000-0000-000000000000}"/>
          </ac:spMkLst>
        </pc:spChg>
        <pc:spChg chg="add mod">
          <ac:chgData name="caroline Coscia" userId="6ab8730bf378a6b1" providerId="LiveId" clId="{3A59AD9B-7948-4109-9856-6B384DB3AAE4}" dt="2022-01-23T17:39:29.275" v="2295" actId="255"/>
          <ac:spMkLst>
            <pc:docMk/>
            <pc:sldMk cId="1401099988" sldId="277"/>
            <ac:spMk id="4" creationId="{5D4FB357-236F-443F-8CE3-86DE8034ED88}"/>
          </ac:spMkLst>
        </pc:spChg>
        <pc:cxnChg chg="del mod">
          <ac:chgData name="caroline Coscia" userId="6ab8730bf378a6b1" providerId="LiveId" clId="{3A59AD9B-7948-4109-9856-6B384DB3AAE4}" dt="2022-01-23T17:07:22.278" v="463" actId="478"/>
          <ac:cxnSpMkLst>
            <pc:docMk/>
            <pc:sldMk cId="1401099988" sldId="277"/>
            <ac:cxnSpMk id="5" creationId="{E900D77F-3BBA-4634-8E7B-212517F580BD}"/>
          </ac:cxnSpMkLst>
        </pc:cxnChg>
        <pc:cxnChg chg="del">
          <ac:chgData name="caroline Coscia" userId="6ab8730bf378a6b1" providerId="LiveId" clId="{3A59AD9B-7948-4109-9856-6B384DB3AAE4}" dt="2022-01-23T17:07:21.576" v="461" actId="478"/>
          <ac:cxnSpMkLst>
            <pc:docMk/>
            <pc:sldMk cId="1401099988" sldId="277"/>
            <ac:cxnSpMk id="8" creationId="{5E95946E-174D-4C34-8B4E-C77AEB2A02AE}"/>
          </ac:cxnSpMkLst>
        </pc:cxnChg>
        <pc:cxnChg chg="del">
          <ac:chgData name="caroline Coscia" userId="6ab8730bf378a6b1" providerId="LiveId" clId="{3A59AD9B-7948-4109-9856-6B384DB3AAE4}" dt="2022-01-23T17:07:23.265" v="464" actId="478"/>
          <ac:cxnSpMkLst>
            <pc:docMk/>
            <pc:sldMk cId="1401099988" sldId="277"/>
            <ac:cxnSpMk id="10" creationId="{ADFA1809-64B0-4E58-8C63-C716E1AF3D47}"/>
          </ac:cxnSpMkLst>
        </pc:cxnChg>
      </pc:sldChg>
      <pc:sldChg chg="del">
        <pc:chgData name="caroline Coscia" userId="6ab8730bf378a6b1" providerId="LiveId" clId="{3A59AD9B-7948-4109-9856-6B384DB3AAE4}" dt="2022-01-23T17:04:26.061" v="213" actId="2696"/>
        <pc:sldMkLst>
          <pc:docMk/>
          <pc:sldMk cId="156455731" sldId="278"/>
        </pc:sldMkLst>
      </pc:sldChg>
      <pc:sldChg chg="modSp mod">
        <pc:chgData name="caroline Coscia" userId="6ab8730bf378a6b1" providerId="LiveId" clId="{3A59AD9B-7948-4109-9856-6B384DB3AAE4}" dt="2022-01-24T21:18:58.514" v="5838" actId="6549"/>
        <pc:sldMkLst>
          <pc:docMk/>
          <pc:sldMk cId="519394858" sldId="278"/>
        </pc:sldMkLst>
        <pc:spChg chg="mod">
          <ac:chgData name="caroline Coscia" userId="6ab8730bf378a6b1" providerId="LiveId" clId="{3A59AD9B-7948-4109-9856-6B384DB3AAE4}" dt="2022-01-23T17:26:08.681" v="1822" actId="6549"/>
          <ac:spMkLst>
            <pc:docMk/>
            <pc:sldMk cId="519394858" sldId="278"/>
            <ac:spMk id="3" creationId="{00000000-0000-0000-0000-000000000000}"/>
          </ac:spMkLst>
        </pc:spChg>
        <pc:spChg chg="mod">
          <ac:chgData name="caroline Coscia" userId="6ab8730bf378a6b1" providerId="LiveId" clId="{3A59AD9B-7948-4109-9856-6B384DB3AAE4}" dt="2022-01-24T21:18:58.514" v="5838" actId="6549"/>
          <ac:spMkLst>
            <pc:docMk/>
            <pc:sldMk cId="519394858" sldId="278"/>
            <ac:spMk id="4" creationId="{5D4FB357-236F-443F-8CE3-86DE8034ED88}"/>
          </ac:spMkLst>
        </pc:spChg>
      </pc:sldChg>
      <pc:sldChg chg="del">
        <pc:chgData name="caroline Coscia" userId="6ab8730bf378a6b1" providerId="LiveId" clId="{3A59AD9B-7948-4109-9856-6B384DB3AAE4}" dt="2022-01-23T17:04:26.061" v="213" actId="2696"/>
        <pc:sldMkLst>
          <pc:docMk/>
          <pc:sldMk cId="2325779190" sldId="279"/>
        </pc:sldMkLst>
      </pc:sldChg>
      <pc:sldChg chg="addSp delSp modSp mod">
        <pc:chgData name="caroline Coscia" userId="6ab8730bf378a6b1" providerId="LiveId" clId="{3A59AD9B-7948-4109-9856-6B384DB3AAE4}" dt="2022-01-24T21:19:11.748" v="5839" actId="20577"/>
        <pc:sldMkLst>
          <pc:docMk/>
          <pc:sldMk cId="2610811865" sldId="279"/>
        </pc:sldMkLst>
        <pc:spChg chg="del">
          <ac:chgData name="caroline Coscia" userId="6ab8730bf378a6b1" providerId="LiveId" clId="{3A59AD9B-7948-4109-9856-6B384DB3AAE4}" dt="2022-01-23T17:41:29.570" v="2317" actId="478"/>
          <ac:spMkLst>
            <pc:docMk/>
            <pc:sldMk cId="2610811865" sldId="279"/>
            <ac:spMk id="2" creationId="{00000000-0000-0000-0000-000000000000}"/>
          </ac:spMkLst>
        </pc:spChg>
        <pc:spChg chg="mod">
          <ac:chgData name="caroline Coscia" userId="6ab8730bf378a6b1" providerId="LiveId" clId="{3A59AD9B-7948-4109-9856-6B384DB3AAE4}" dt="2022-01-23T17:50:28.917" v="2411" actId="14100"/>
          <ac:spMkLst>
            <pc:docMk/>
            <pc:sldMk cId="2610811865" sldId="279"/>
            <ac:spMk id="3" creationId="{00000000-0000-0000-0000-000000000000}"/>
          </ac:spMkLst>
        </pc:spChg>
        <pc:spChg chg="mod">
          <ac:chgData name="caroline Coscia" userId="6ab8730bf378a6b1" providerId="LiveId" clId="{3A59AD9B-7948-4109-9856-6B384DB3AAE4}" dt="2022-01-24T21:19:11.748" v="5839" actId="20577"/>
          <ac:spMkLst>
            <pc:docMk/>
            <pc:sldMk cId="2610811865" sldId="279"/>
            <ac:spMk id="4" creationId="{5D4FB357-236F-443F-8CE3-86DE8034ED88}"/>
          </ac:spMkLst>
        </pc:spChg>
        <pc:spChg chg="add del mod">
          <ac:chgData name="caroline Coscia" userId="6ab8730bf378a6b1" providerId="LiveId" clId="{3A59AD9B-7948-4109-9856-6B384DB3AAE4}" dt="2022-01-23T17:41:38.251" v="2319" actId="478"/>
          <ac:spMkLst>
            <pc:docMk/>
            <pc:sldMk cId="2610811865" sldId="279"/>
            <ac:spMk id="6" creationId="{E6B4683A-26E3-4AE1-8B20-923ED28C14A0}"/>
          </ac:spMkLst>
        </pc:spChg>
        <pc:spChg chg="add del mod">
          <ac:chgData name="caroline Coscia" userId="6ab8730bf378a6b1" providerId="LiveId" clId="{3A59AD9B-7948-4109-9856-6B384DB3AAE4}" dt="2022-01-23T17:46:44.980" v="2388" actId="478"/>
          <ac:spMkLst>
            <pc:docMk/>
            <pc:sldMk cId="2610811865" sldId="279"/>
            <ac:spMk id="9" creationId="{42082501-1E4D-425C-8EA1-83A10EBD5866}"/>
          </ac:spMkLst>
        </pc:spChg>
        <pc:spChg chg="add del mod">
          <ac:chgData name="caroline Coscia" userId="6ab8730bf378a6b1" providerId="LiveId" clId="{3A59AD9B-7948-4109-9856-6B384DB3AAE4}" dt="2022-01-23T17:46:44.980" v="2388" actId="478"/>
          <ac:spMkLst>
            <pc:docMk/>
            <pc:sldMk cId="2610811865" sldId="279"/>
            <ac:spMk id="10" creationId="{4911A7AE-B07D-432B-A5AD-5F495076CD9B}"/>
          </ac:spMkLst>
        </pc:spChg>
        <pc:graphicFrameChg chg="add del mod">
          <ac:chgData name="caroline Coscia" userId="6ab8730bf378a6b1" providerId="LiveId" clId="{3A59AD9B-7948-4109-9856-6B384DB3AAE4}" dt="2022-01-23T17:46:44.980" v="2388" actId="478"/>
          <ac:graphicFrameMkLst>
            <pc:docMk/>
            <pc:sldMk cId="2610811865" sldId="279"/>
            <ac:graphicFrameMk id="8" creationId="{BB411EF1-D7F4-4B17-9002-9A916E801BBE}"/>
          </ac:graphicFrameMkLst>
        </pc:graphicFrameChg>
        <pc:graphicFrameChg chg="add del mod modGraphic">
          <ac:chgData name="caroline Coscia" userId="6ab8730bf378a6b1" providerId="LiveId" clId="{3A59AD9B-7948-4109-9856-6B384DB3AAE4}" dt="2022-01-23T17:52:21.929" v="2430" actId="478"/>
          <ac:graphicFrameMkLst>
            <pc:docMk/>
            <pc:sldMk cId="2610811865" sldId="279"/>
            <ac:graphicFrameMk id="11" creationId="{56998C3D-7A7E-4C10-BB1B-19C2EBD9A560}"/>
          </ac:graphicFrameMkLst>
        </pc:graphicFrameChg>
        <pc:graphicFrameChg chg="add mod modGraphic">
          <ac:chgData name="caroline Coscia" userId="6ab8730bf378a6b1" providerId="LiveId" clId="{3A59AD9B-7948-4109-9856-6B384DB3AAE4}" dt="2022-01-23T17:58:15.817" v="2745" actId="255"/>
          <ac:graphicFrameMkLst>
            <pc:docMk/>
            <pc:sldMk cId="2610811865" sldId="279"/>
            <ac:graphicFrameMk id="12" creationId="{8B83B8C5-3C00-4337-9112-08158837232D}"/>
          </ac:graphicFrameMkLst>
        </pc:graphicFrameChg>
        <pc:picChg chg="add del mod">
          <ac:chgData name="caroline Coscia" userId="6ab8730bf378a6b1" providerId="LiveId" clId="{3A59AD9B-7948-4109-9856-6B384DB3AAE4}" dt="2022-01-23T17:44:58.101" v="2339" actId="478"/>
          <ac:picMkLst>
            <pc:docMk/>
            <pc:sldMk cId="2610811865" sldId="279"/>
            <ac:picMk id="7" creationId="{DCC58CEA-C538-4A73-8C21-4C7568B717FC}"/>
          </ac:picMkLst>
        </pc:picChg>
      </pc:sldChg>
      <pc:sldChg chg="addSp delSp modSp mod">
        <pc:chgData name="caroline Coscia" userId="6ab8730bf378a6b1" providerId="LiveId" clId="{3A59AD9B-7948-4109-9856-6B384DB3AAE4}" dt="2022-01-23T18:09:53.030" v="2918" actId="14100"/>
        <pc:sldMkLst>
          <pc:docMk/>
          <pc:sldMk cId="313704356" sldId="280"/>
        </pc:sldMkLst>
        <pc:spChg chg="add mod">
          <ac:chgData name="caroline Coscia" userId="6ab8730bf378a6b1" providerId="LiveId" clId="{3A59AD9B-7948-4109-9856-6B384DB3AAE4}" dt="2022-01-23T18:09:45.216" v="2916" actId="14100"/>
          <ac:spMkLst>
            <pc:docMk/>
            <pc:sldMk cId="313704356" sldId="280"/>
            <ac:spMk id="2" creationId="{F90B581B-9E17-49B2-B1C5-F20312A20861}"/>
          </ac:spMkLst>
        </pc:spChg>
        <pc:spChg chg="del mod">
          <ac:chgData name="caroline Coscia" userId="6ab8730bf378a6b1" providerId="LiveId" clId="{3A59AD9B-7948-4109-9856-6B384DB3AAE4}" dt="2022-01-23T17:59:51.374" v="2754" actId="478"/>
          <ac:spMkLst>
            <pc:docMk/>
            <pc:sldMk cId="313704356" sldId="280"/>
            <ac:spMk id="4" creationId="{5D4FB357-236F-443F-8CE3-86DE8034ED88}"/>
          </ac:spMkLst>
        </pc:spChg>
        <pc:graphicFrameChg chg="add mod modGraphic">
          <ac:chgData name="caroline Coscia" userId="6ab8730bf378a6b1" providerId="LiveId" clId="{3A59AD9B-7948-4109-9856-6B384DB3AAE4}" dt="2022-01-23T18:09:53.030" v="2918" actId="14100"/>
          <ac:graphicFrameMkLst>
            <pc:docMk/>
            <pc:sldMk cId="313704356" sldId="280"/>
            <ac:graphicFrameMk id="5" creationId="{5A2340BC-C0EA-4D03-A485-6CDC0B7779C0}"/>
          </ac:graphicFrameMkLst>
        </pc:graphicFrameChg>
        <pc:graphicFrameChg chg="del modGraphic">
          <ac:chgData name="caroline Coscia" userId="6ab8730bf378a6b1" providerId="LiveId" clId="{3A59AD9B-7948-4109-9856-6B384DB3AAE4}" dt="2022-01-23T17:58:47.106" v="2748" actId="478"/>
          <ac:graphicFrameMkLst>
            <pc:docMk/>
            <pc:sldMk cId="313704356" sldId="280"/>
            <ac:graphicFrameMk id="12" creationId="{8B83B8C5-3C00-4337-9112-08158837232D}"/>
          </ac:graphicFrameMkLst>
        </pc:graphicFrameChg>
      </pc:sldChg>
      <pc:sldChg chg="del">
        <pc:chgData name="caroline Coscia" userId="6ab8730bf378a6b1" providerId="LiveId" clId="{3A59AD9B-7948-4109-9856-6B384DB3AAE4}" dt="2022-01-23T17:04:26.061" v="213" actId="2696"/>
        <pc:sldMkLst>
          <pc:docMk/>
          <pc:sldMk cId="1201235490" sldId="280"/>
        </pc:sldMkLst>
      </pc:sldChg>
      <pc:sldChg chg="addSp delSp modSp mod">
        <pc:chgData name="caroline Coscia" userId="6ab8730bf378a6b1" providerId="LiveId" clId="{3A59AD9B-7948-4109-9856-6B384DB3AAE4}" dt="2022-01-23T18:21:16.489" v="3104" actId="20577"/>
        <pc:sldMkLst>
          <pc:docMk/>
          <pc:sldMk cId="3056797457" sldId="281"/>
        </pc:sldMkLst>
        <pc:spChg chg="mod">
          <ac:chgData name="caroline Coscia" userId="6ab8730bf378a6b1" providerId="LiveId" clId="{3A59AD9B-7948-4109-9856-6B384DB3AAE4}" dt="2022-01-23T18:21:16.489" v="3104" actId="20577"/>
          <ac:spMkLst>
            <pc:docMk/>
            <pc:sldMk cId="3056797457" sldId="281"/>
            <ac:spMk id="2" creationId="{F90B581B-9E17-49B2-B1C5-F20312A20861}"/>
          </ac:spMkLst>
        </pc:spChg>
        <pc:spChg chg="add del mod">
          <ac:chgData name="caroline Coscia" userId="6ab8730bf378a6b1" providerId="LiveId" clId="{3A59AD9B-7948-4109-9856-6B384DB3AAE4}" dt="2022-01-23T18:17:00.720" v="3005"/>
          <ac:spMkLst>
            <pc:docMk/>
            <pc:sldMk cId="3056797457" sldId="281"/>
            <ac:spMk id="6" creationId="{B1036D75-667F-4B5F-BCB0-9533F8736832}"/>
          </ac:spMkLst>
        </pc:spChg>
        <pc:spChg chg="add mod">
          <ac:chgData name="caroline Coscia" userId="6ab8730bf378a6b1" providerId="LiveId" clId="{3A59AD9B-7948-4109-9856-6B384DB3AAE4}" dt="2022-01-23T18:17:10.791" v="3008" actId="14100"/>
          <ac:spMkLst>
            <pc:docMk/>
            <pc:sldMk cId="3056797457" sldId="281"/>
            <ac:spMk id="8" creationId="{F07A2D3E-D394-4B58-9304-F868223D2027}"/>
          </ac:spMkLst>
        </pc:spChg>
        <pc:graphicFrameChg chg="add del mod">
          <ac:chgData name="caroline Coscia" userId="6ab8730bf378a6b1" providerId="LiveId" clId="{3A59AD9B-7948-4109-9856-6B384DB3AAE4}" dt="2022-01-23T18:17:00.720" v="3005"/>
          <ac:graphicFrameMkLst>
            <pc:docMk/>
            <pc:sldMk cId="3056797457" sldId="281"/>
            <ac:graphicFrameMk id="4" creationId="{B8B7C512-F296-4FFF-B253-6C06E316BC14}"/>
          </ac:graphicFrameMkLst>
        </pc:graphicFrameChg>
        <pc:graphicFrameChg chg="del modGraphic">
          <ac:chgData name="caroline Coscia" userId="6ab8730bf378a6b1" providerId="LiveId" clId="{3A59AD9B-7948-4109-9856-6B384DB3AAE4}" dt="2022-01-23T18:10:20.289" v="2920" actId="478"/>
          <ac:graphicFrameMkLst>
            <pc:docMk/>
            <pc:sldMk cId="3056797457" sldId="281"/>
            <ac:graphicFrameMk id="5" creationId="{5A2340BC-C0EA-4D03-A485-6CDC0B7779C0}"/>
          </ac:graphicFrameMkLst>
        </pc:graphicFrameChg>
        <pc:graphicFrameChg chg="add mod modGraphic">
          <ac:chgData name="caroline Coscia" userId="6ab8730bf378a6b1" providerId="LiveId" clId="{3A59AD9B-7948-4109-9856-6B384DB3AAE4}" dt="2022-01-23T18:17:57.291" v="3019" actId="255"/>
          <ac:graphicFrameMkLst>
            <pc:docMk/>
            <pc:sldMk cId="3056797457" sldId="281"/>
            <ac:graphicFrameMk id="7" creationId="{CF6DDDFA-84B2-4D75-9D12-C72E0FEA2AD8}"/>
          </ac:graphicFrameMkLst>
        </pc:graphicFrameChg>
      </pc:sldChg>
      <pc:sldChg chg="del">
        <pc:chgData name="caroline Coscia" userId="6ab8730bf378a6b1" providerId="LiveId" clId="{3A59AD9B-7948-4109-9856-6B384DB3AAE4}" dt="2022-01-23T17:04:26.061" v="213" actId="2696"/>
        <pc:sldMkLst>
          <pc:docMk/>
          <pc:sldMk cId="3395366309" sldId="281"/>
        </pc:sldMkLst>
      </pc:sldChg>
      <pc:sldChg chg="addSp delSp modSp mod">
        <pc:chgData name="caroline Coscia" userId="6ab8730bf378a6b1" providerId="LiveId" clId="{3A59AD9B-7948-4109-9856-6B384DB3AAE4}" dt="2022-01-23T18:25:55.477" v="3189" actId="255"/>
        <pc:sldMkLst>
          <pc:docMk/>
          <pc:sldMk cId="1776710740" sldId="282"/>
        </pc:sldMkLst>
        <pc:spChg chg="del mod">
          <ac:chgData name="caroline Coscia" userId="6ab8730bf378a6b1" providerId="LiveId" clId="{3A59AD9B-7948-4109-9856-6B384DB3AAE4}" dt="2022-01-23T18:19:27.210" v="3024" actId="478"/>
          <ac:spMkLst>
            <pc:docMk/>
            <pc:sldMk cId="1776710740" sldId="282"/>
            <ac:spMk id="2" creationId="{F90B581B-9E17-49B2-B1C5-F20312A20861}"/>
          </ac:spMkLst>
        </pc:spChg>
        <pc:spChg chg="add del mod">
          <ac:chgData name="caroline Coscia" userId="6ab8730bf378a6b1" providerId="LiveId" clId="{3A59AD9B-7948-4109-9856-6B384DB3AAE4}" dt="2022-01-23T18:19:37.487" v="3028" actId="478"/>
          <ac:spMkLst>
            <pc:docMk/>
            <pc:sldMk cId="1776710740" sldId="282"/>
            <ac:spMk id="4" creationId="{2FFDD2FB-E550-44B3-8574-2F9B1C33419E}"/>
          </ac:spMkLst>
        </pc:spChg>
        <pc:spChg chg="add del mod">
          <ac:chgData name="caroline Coscia" userId="6ab8730bf378a6b1" providerId="LiveId" clId="{3A59AD9B-7948-4109-9856-6B384DB3AAE4}" dt="2022-01-23T18:19:36.151" v="3027" actId="478"/>
          <ac:spMkLst>
            <pc:docMk/>
            <pc:sldMk cId="1776710740" sldId="282"/>
            <ac:spMk id="5" creationId="{B5DEF1F1-20F8-4637-A90E-F0FD5D051C38}"/>
          </ac:spMkLst>
        </pc:spChg>
        <pc:spChg chg="add mod">
          <ac:chgData name="caroline Coscia" userId="6ab8730bf378a6b1" providerId="LiveId" clId="{3A59AD9B-7948-4109-9856-6B384DB3AAE4}" dt="2022-01-23T18:25:55.477" v="3189" actId="255"/>
          <ac:spMkLst>
            <pc:docMk/>
            <pc:sldMk cId="1776710740" sldId="282"/>
            <ac:spMk id="6" creationId="{127CC737-F232-446D-B304-62F40C2D0F6C}"/>
          </ac:spMkLst>
        </pc:spChg>
        <pc:spChg chg="add del mod">
          <ac:chgData name="caroline Coscia" userId="6ab8730bf378a6b1" providerId="LiveId" clId="{3A59AD9B-7948-4109-9856-6B384DB3AAE4}" dt="2022-01-23T18:22:42.672" v="3128" actId="478"/>
          <ac:spMkLst>
            <pc:docMk/>
            <pc:sldMk cId="1776710740" sldId="282"/>
            <ac:spMk id="10" creationId="{F6915B39-7167-450B-A816-1B17AFA0BB87}"/>
          </ac:spMkLst>
        </pc:spChg>
        <pc:spChg chg="add del mod">
          <ac:chgData name="caroline Coscia" userId="6ab8730bf378a6b1" providerId="LiveId" clId="{3A59AD9B-7948-4109-9856-6B384DB3AAE4}" dt="2022-01-23T18:22:42.672" v="3128" actId="478"/>
          <ac:spMkLst>
            <pc:docMk/>
            <pc:sldMk cId="1776710740" sldId="282"/>
            <ac:spMk id="11" creationId="{A4AB4AC8-E837-4BF9-BC82-6CE76BFA5759}"/>
          </ac:spMkLst>
        </pc:spChg>
        <pc:graphicFrameChg chg="del">
          <ac:chgData name="caroline Coscia" userId="6ab8730bf378a6b1" providerId="LiveId" clId="{3A59AD9B-7948-4109-9856-6B384DB3AAE4}" dt="2022-01-23T18:18:21.675" v="3020" actId="478"/>
          <ac:graphicFrameMkLst>
            <pc:docMk/>
            <pc:sldMk cId="1776710740" sldId="282"/>
            <ac:graphicFrameMk id="7" creationId="{CF6DDDFA-84B2-4D75-9D12-C72E0FEA2AD8}"/>
          </ac:graphicFrameMkLst>
        </pc:graphicFrameChg>
        <pc:graphicFrameChg chg="add del mod">
          <ac:chgData name="caroline Coscia" userId="6ab8730bf378a6b1" providerId="LiveId" clId="{3A59AD9B-7948-4109-9856-6B384DB3AAE4}" dt="2022-01-23T18:22:42.672" v="3128" actId="478"/>
          <ac:graphicFrameMkLst>
            <pc:docMk/>
            <pc:sldMk cId="1776710740" sldId="282"/>
            <ac:graphicFrameMk id="9" creationId="{46D08168-0073-4998-B616-FEAD9E5599AC}"/>
          </ac:graphicFrameMkLst>
        </pc:graphicFrameChg>
        <pc:graphicFrameChg chg="add mod modGraphic">
          <ac:chgData name="caroline Coscia" userId="6ab8730bf378a6b1" providerId="LiveId" clId="{3A59AD9B-7948-4109-9856-6B384DB3AAE4}" dt="2022-01-23T18:24:09.899" v="3136" actId="255"/>
          <ac:graphicFrameMkLst>
            <pc:docMk/>
            <pc:sldMk cId="1776710740" sldId="282"/>
            <ac:graphicFrameMk id="12" creationId="{4B8167FF-9DB5-472E-8DD7-3720F1665BE5}"/>
          </ac:graphicFrameMkLst>
        </pc:graphicFrameChg>
      </pc:sldChg>
      <pc:sldChg chg="del">
        <pc:chgData name="caroline Coscia" userId="6ab8730bf378a6b1" providerId="LiveId" clId="{3A59AD9B-7948-4109-9856-6B384DB3AAE4}" dt="2022-01-23T17:04:26.061" v="213" actId="2696"/>
        <pc:sldMkLst>
          <pc:docMk/>
          <pc:sldMk cId="4005742567" sldId="282"/>
        </pc:sldMkLst>
      </pc:sldChg>
      <pc:sldChg chg="del">
        <pc:chgData name="caroline Coscia" userId="6ab8730bf378a6b1" providerId="LiveId" clId="{3A59AD9B-7948-4109-9856-6B384DB3AAE4}" dt="2022-01-23T17:04:26.061" v="213" actId="2696"/>
        <pc:sldMkLst>
          <pc:docMk/>
          <pc:sldMk cId="1446319039" sldId="283"/>
        </pc:sldMkLst>
      </pc:sldChg>
      <pc:sldChg chg="addSp delSp modSp mod">
        <pc:chgData name="caroline Coscia" userId="6ab8730bf378a6b1" providerId="LiveId" clId="{3A59AD9B-7948-4109-9856-6B384DB3AAE4}" dt="2022-01-23T18:50:47.757" v="3857" actId="113"/>
        <pc:sldMkLst>
          <pc:docMk/>
          <pc:sldMk cId="3794930611" sldId="283"/>
        </pc:sldMkLst>
        <pc:spChg chg="mod">
          <ac:chgData name="caroline Coscia" userId="6ab8730bf378a6b1" providerId="LiveId" clId="{3A59AD9B-7948-4109-9856-6B384DB3AAE4}" dt="2022-01-23T18:27:01.672" v="3236" actId="20577"/>
          <ac:spMkLst>
            <pc:docMk/>
            <pc:sldMk cId="3794930611" sldId="283"/>
            <ac:spMk id="3" creationId="{00000000-0000-0000-0000-000000000000}"/>
          </ac:spMkLst>
        </pc:spChg>
        <pc:spChg chg="add mod">
          <ac:chgData name="caroline Coscia" userId="6ab8730bf378a6b1" providerId="LiveId" clId="{3A59AD9B-7948-4109-9856-6B384DB3AAE4}" dt="2022-01-23T18:50:47.757" v="3857" actId="113"/>
          <ac:spMkLst>
            <pc:docMk/>
            <pc:sldMk cId="3794930611" sldId="283"/>
            <ac:spMk id="4" creationId="{D1892C10-84EA-4AE5-9813-DE4990B74A39}"/>
          </ac:spMkLst>
        </pc:spChg>
        <pc:spChg chg="del mod">
          <ac:chgData name="caroline Coscia" userId="6ab8730bf378a6b1" providerId="LiveId" clId="{3A59AD9B-7948-4109-9856-6B384DB3AAE4}" dt="2022-01-23T18:26:24.299" v="3193" actId="478"/>
          <ac:spMkLst>
            <pc:docMk/>
            <pc:sldMk cId="3794930611" sldId="283"/>
            <ac:spMk id="6" creationId="{127CC737-F232-446D-B304-62F40C2D0F6C}"/>
          </ac:spMkLst>
        </pc:spChg>
        <pc:graphicFrameChg chg="add mod modGraphic">
          <ac:chgData name="caroline Coscia" userId="6ab8730bf378a6b1" providerId="LiveId" clId="{3A59AD9B-7948-4109-9856-6B384DB3AAE4}" dt="2022-01-23T18:42:40.934" v="3425" actId="113"/>
          <ac:graphicFrameMkLst>
            <pc:docMk/>
            <pc:sldMk cId="3794930611" sldId="283"/>
            <ac:graphicFrameMk id="2" creationId="{6B2671DF-6DAA-4C16-BC58-51B2777E3FB5}"/>
          </ac:graphicFrameMkLst>
        </pc:graphicFrameChg>
        <pc:graphicFrameChg chg="del modGraphic">
          <ac:chgData name="caroline Coscia" userId="6ab8730bf378a6b1" providerId="LiveId" clId="{3A59AD9B-7948-4109-9856-6B384DB3AAE4}" dt="2022-01-23T18:26:20.889" v="3192" actId="478"/>
          <ac:graphicFrameMkLst>
            <pc:docMk/>
            <pc:sldMk cId="3794930611" sldId="283"/>
            <ac:graphicFrameMk id="12" creationId="{4B8167FF-9DB5-472E-8DD7-3720F1665BE5}"/>
          </ac:graphicFrameMkLst>
        </pc:graphicFrameChg>
      </pc:sldChg>
      <pc:sldChg chg="addSp modSp mod">
        <pc:chgData name="caroline Coscia" userId="6ab8730bf378a6b1" providerId="LiveId" clId="{3A59AD9B-7948-4109-9856-6B384DB3AAE4}" dt="2022-01-24T21:19:42.493" v="5863" actId="20577"/>
        <pc:sldMkLst>
          <pc:docMk/>
          <pc:sldMk cId="131048559" sldId="284"/>
        </pc:sldMkLst>
        <pc:spChg chg="add mod">
          <ac:chgData name="caroline Coscia" userId="6ab8730bf378a6b1" providerId="LiveId" clId="{3A59AD9B-7948-4109-9856-6B384DB3AAE4}" dt="2022-01-23T18:29:50.059" v="3409" actId="113"/>
          <ac:spMkLst>
            <pc:docMk/>
            <pc:sldMk cId="131048559" sldId="284"/>
            <ac:spMk id="2" creationId="{741D70F3-17C3-442F-8876-1317ECCB281A}"/>
          </ac:spMkLst>
        </pc:spChg>
        <pc:spChg chg="mod">
          <ac:chgData name="caroline Coscia" userId="6ab8730bf378a6b1" providerId="LiveId" clId="{3A59AD9B-7948-4109-9856-6B384DB3AAE4}" dt="2022-01-23T18:33:40.226" v="3416" actId="14100"/>
          <ac:spMkLst>
            <pc:docMk/>
            <pc:sldMk cId="131048559" sldId="284"/>
            <ac:spMk id="3" creationId="{00000000-0000-0000-0000-000000000000}"/>
          </ac:spMkLst>
        </pc:spChg>
        <pc:graphicFrameChg chg="add mod modGraphic">
          <ac:chgData name="caroline Coscia" userId="6ab8730bf378a6b1" providerId="LiveId" clId="{3A59AD9B-7948-4109-9856-6B384DB3AAE4}" dt="2022-01-24T21:19:42.493" v="5863" actId="20577"/>
          <ac:graphicFrameMkLst>
            <pc:docMk/>
            <pc:sldMk cId="131048559" sldId="284"/>
            <ac:graphicFrameMk id="4" creationId="{1B029023-E25E-4337-9AD8-1377FC76E571}"/>
          </ac:graphicFrameMkLst>
        </pc:graphicFrameChg>
      </pc:sldChg>
      <pc:sldChg chg="del">
        <pc:chgData name="caroline Coscia" userId="6ab8730bf378a6b1" providerId="LiveId" clId="{3A59AD9B-7948-4109-9856-6B384DB3AAE4}" dt="2022-01-23T17:04:26.061" v="213" actId="2696"/>
        <pc:sldMkLst>
          <pc:docMk/>
          <pc:sldMk cId="585185474" sldId="284"/>
        </pc:sldMkLst>
      </pc:sldChg>
      <pc:sldChg chg="del">
        <pc:chgData name="caroline Coscia" userId="6ab8730bf378a6b1" providerId="LiveId" clId="{3A59AD9B-7948-4109-9856-6B384DB3AAE4}" dt="2022-01-23T17:04:26.061" v="213" actId="2696"/>
        <pc:sldMkLst>
          <pc:docMk/>
          <pc:sldMk cId="423834377" sldId="285"/>
        </pc:sldMkLst>
      </pc:sldChg>
      <pc:sldChg chg="addSp delSp modSp mod ord">
        <pc:chgData name="caroline Coscia" userId="6ab8730bf378a6b1" providerId="LiveId" clId="{3A59AD9B-7948-4109-9856-6B384DB3AAE4}" dt="2022-01-24T21:38:08.292" v="6305" actId="20577"/>
        <pc:sldMkLst>
          <pc:docMk/>
          <pc:sldMk cId="3151156508" sldId="285"/>
        </pc:sldMkLst>
        <pc:spChg chg="add mod">
          <ac:chgData name="caroline Coscia" userId="6ab8730bf378a6b1" providerId="LiveId" clId="{3A59AD9B-7948-4109-9856-6B384DB3AAE4}" dt="2022-01-24T21:38:08.292" v="6305" actId="20577"/>
          <ac:spMkLst>
            <pc:docMk/>
            <pc:sldMk cId="3151156508" sldId="285"/>
            <ac:spMk id="2" creationId="{6AD3E0DE-296D-42D2-B7F8-580B73DA4A36}"/>
          </ac:spMkLst>
        </pc:spChg>
        <pc:spChg chg="mod">
          <ac:chgData name="caroline Coscia" userId="6ab8730bf378a6b1" providerId="LiveId" clId="{3A59AD9B-7948-4109-9856-6B384DB3AAE4}" dt="2022-01-23T18:53:00.134" v="3897" actId="20577"/>
          <ac:spMkLst>
            <pc:docMk/>
            <pc:sldMk cId="3151156508" sldId="285"/>
            <ac:spMk id="3" creationId="{00000000-0000-0000-0000-000000000000}"/>
          </ac:spMkLst>
        </pc:spChg>
        <pc:spChg chg="del">
          <ac:chgData name="caroline Coscia" userId="6ab8730bf378a6b1" providerId="LiveId" clId="{3A59AD9B-7948-4109-9856-6B384DB3AAE4}" dt="2022-01-23T18:52:34.538" v="3860" actId="478"/>
          <ac:spMkLst>
            <pc:docMk/>
            <pc:sldMk cId="3151156508" sldId="285"/>
            <ac:spMk id="4" creationId="{D1892C10-84EA-4AE5-9813-DE4990B74A39}"/>
          </ac:spMkLst>
        </pc:spChg>
        <pc:graphicFrameChg chg="del">
          <ac:chgData name="caroline Coscia" userId="6ab8730bf378a6b1" providerId="LiveId" clId="{3A59AD9B-7948-4109-9856-6B384DB3AAE4}" dt="2022-01-23T18:52:28.062" v="3859" actId="478"/>
          <ac:graphicFrameMkLst>
            <pc:docMk/>
            <pc:sldMk cId="3151156508" sldId="285"/>
            <ac:graphicFrameMk id="2" creationId="{6B2671DF-6DAA-4C16-BC58-51B2777E3FB5}"/>
          </ac:graphicFrameMkLst>
        </pc:graphicFrameChg>
      </pc:sldChg>
      <pc:sldChg chg="add del">
        <pc:chgData name="caroline Coscia" userId="6ab8730bf378a6b1" providerId="LiveId" clId="{3A59AD9B-7948-4109-9856-6B384DB3AAE4}" dt="2022-01-23T18:53:06.815" v="3899"/>
        <pc:sldMkLst>
          <pc:docMk/>
          <pc:sldMk cId="1560994659" sldId="286"/>
        </pc:sldMkLst>
      </pc:sldChg>
      <pc:sldChg chg="addSp modSp mod">
        <pc:chgData name="caroline Coscia" userId="6ab8730bf378a6b1" providerId="LiveId" clId="{3A59AD9B-7948-4109-9856-6B384DB3AAE4}" dt="2022-01-23T21:02:34.175" v="4695" actId="20577"/>
        <pc:sldMkLst>
          <pc:docMk/>
          <pc:sldMk cId="3525206115" sldId="286"/>
        </pc:sldMkLst>
        <pc:spChg chg="add mod">
          <ac:chgData name="caroline Coscia" userId="6ab8730bf378a6b1" providerId="LiveId" clId="{3A59AD9B-7948-4109-9856-6B384DB3AAE4}" dt="2022-01-23T21:02:34.175" v="4695" actId="20577"/>
          <ac:spMkLst>
            <pc:docMk/>
            <pc:sldMk cId="3525206115" sldId="286"/>
            <ac:spMk id="2" creationId="{C24F9ABB-DF8A-403E-B1C9-F96757F16AA0}"/>
          </ac:spMkLst>
        </pc:spChg>
        <pc:spChg chg="mod">
          <ac:chgData name="caroline Coscia" userId="6ab8730bf378a6b1" providerId="LiveId" clId="{3A59AD9B-7948-4109-9856-6B384DB3AAE4}" dt="2022-01-23T18:53:32.658" v="3929" actId="20577"/>
          <ac:spMkLst>
            <pc:docMk/>
            <pc:sldMk cId="3525206115" sldId="286"/>
            <ac:spMk id="3" creationId="{00000000-0000-0000-0000-000000000000}"/>
          </ac:spMkLst>
        </pc:spChg>
      </pc:sldChg>
      <pc:sldChg chg="modSp mod">
        <pc:chgData name="caroline Coscia" userId="6ab8730bf378a6b1" providerId="LiveId" clId="{3A59AD9B-7948-4109-9856-6B384DB3AAE4}" dt="2022-01-23T21:02:14.159" v="4694" actId="20577"/>
        <pc:sldMkLst>
          <pc:docMk/>
          <pc:sldMk cId="736270742" sldId="287"/>
        </pc:sldMkLst>
        <pc:spChg chg="mod">
          <ac:chgData name="caroline Coscia" userId="6ab8730bf378a6b1" providerId="LiveId" clId="{3A59AD9B-7948-4109-9856-6B384DB3AAE4}" dt="2022-01-23T21:02:14.159" v="4694" actId="20577"/>
          <ac:spMkLst>
            <pc:docMk/>
            <pc:sldMk cId="736270742" sldId="287"/>
            <ac:spMk id="2" creationId="{C24F9ABB-DF8A-403E-B1C9-F96757F16AA0}"/>
          </ac:spMkLst>
        </pc:spChg>
      </pc:sldChg>
      <pc:sldChg chg="modSp mod">
        <pc:chgData name="caroline Coscia" userId="6ab8730bf378a6b1" providerId="LiveId" clId="{3A59AD9B-7948-4109-9856-6B384DB3AAE4}" dt="2022-01-23T21:11:38.603" v="5005" actId="20577"/>
        <pc:sldMkLst>
          <pc:docMk/>
          <pc:sldMk cId="2597093080" sldId="288"/>
        </pc:sldMkLst>
        <pc:spChg chg="mod">
          <ac:chgData name="caroline Coscia" userId="6ab8730bf378a6b1" providerId="LiveId" clId="{3A59AD9B-7948-4109-9856-6B384DB3AAE4}" dt="2022-01-23T21:11:38.603" v="5005" actId="20577"/>
          <ac:spMkLst>
            <pc:docMk/>
            <pc:sldMk cId="2597093080" sldId="288"/>
            <ac:spMk id="2" creationId="{C24F9ABB-DF8A-403E-B1C9-F96757F16AA0}"/>
          </ac:spMkLst>
        </pc:spChg>
      </pc:sldChg>
      <pc:sldChg chg="addSp modSp mod">
        <pc:chgData name="caroline Coscia" userId="6ab8730bf378a6b1" providerId="LiveId" clId="{3A59AD9B-7948-4109-9856-6B384DB3AAE4}" dt="2022-01-23T21:27:45.962" v="5443" actId="20577"/>
        <pc:sldMkLst>
          <pc:docMk/>
          <pc:sldMk cId="261034749" sldId="289"/>
        </pc:sldMkLst>
        <pc:spChg chg="add mod">
          <ac:chgData name="caroline Coscia" userId="6ab8730bf378a6b1" providerId="LiveId" clId="{3A59AD9B-7948-4109-9856-6B384DB3AAE4}" dt="2022-01-23T21:23:28.586" v="5274" actId="20577"/>
          <ac:spMkLst>
            <pc:docMk/>
            <pc:sldMk cId="261034749" sldId="289"/>
            <ac:spMk id="2" creationId="{0B2C2196-E590-438D-98E3-F78DE5B66963}"/>
          </ac:spMkLst>
        </pc:spChg>
        <pc:spChg chg="mod">
          <ac:chgData name="caroline Coscia" userId="6ab8730bf378a6b1" providerId="LiveId" clId="{3A59AD9B-7948-4109-9856-6B384DB3AAE4}" dt="2022-01-23T21:27:45.962" v="5443" actId="20577"/>
          <ac:spMkLst>
            <pc:docMk/>
            <pc:sldMk cId="261034749" sldId="289"/>
            <ac:spMk id="3" creationId="{00000000-0000-0000-0000-000000000000}"/>
          </ac:spMkLst>
        </pc:spChg>
      </pc:sldChg>
      <pc:sldChg chg="modSp mod">
        <pc:chgData name="caroline Coscia" userId="6ab8730bf378a6b1" providerId="LiveId" clId="{3A59AD9B-7948-4109-9856-6B384DB3AAE4}" dt="2022-01-23T21:36:50.945" v="5795" actId="255"/>
        <pc:sldMkLst>
          <pc:docMk/>
          <pc:sldMk cId="3588720702" sldId="290"/>
        </pc:sldMkLst>
        <pc:spChg chg="mod">
          <ac:chgData name="caroline Coscia" userId="6ab8730bf378a6b1" providerId="LiveId" clId="{3A59AD9B-7948-4109-9856-6B384DB3AAE4}" dt="2022-01-23T21:36:50.945" v="5795" actId="255"/>
          <ac:spMkLst>
            <pc:docMk/>
            <pc:sldMk cId="3588720702" sldId="290"/>
            <ac:spMk id="2" creationId="{0B2C2196-E590-438D-98E3-F78DE5B66963}"/>
          </ac:spMkLst>
        </pc:spChg>
        <pc:spChg chg="mod">
          <ac:chgData name="caroline Coscia" userId="6ab8730bf378a6b1" providerId="LiveId" clId="{3A59AD9B-7948-4109-9856-6B384DB3AAE4}" dt="2022-01-23T21:27:41.147" v="5442" actId="20577"/>
          <ac:spMkLst>
            <pc:docMk/>
            <pc:sldMk cId="3588720702" sldId="290"/>
            <ac:spMk id="3" creationId="{00000000-0000-0000-0000-000000000000}"/>
          </ac:spMkLst>
        </pc:spChg>
      </pc:sldChg>
      <pc:sldChg chg="modSp mod">
        <pc:chgData name="caroline Coscia" userId="6ab8730bf378a6b1" providerId="LiveId" clId="{3A59AD9B-7948-4109-9856-6B384DB3AAE4}" dt="2022-01-23T21:26:35.501" v="5428" actId="20577"/>
        <pc:sldMkLst>
          <pc:docMk/>
          <pc:sldMk cId="3946085220" sldId="291"/>
        </pc:sldMkLst>
        <pc:spChg chg="mod">
          <ac:chgData name="caroline Coscia" userId="6ab8730bf378a6b1" providerId="LiveId" clId="{3A59AD9B-7948-4109-9856-6B384DB3AAE4}" dt="2022-01-23T21:26:35.501" v="5428" actId="20577"/>
          <ac:spMkLst>
            <pc:docMk/>
            <pc:sldMk cId="3946085220" sldId="291"/>
            <ac:spMk id="2" creationId="{0B2C2196-E590-438D-98E3-F78DE5B66963}"/>
          </ac:spMkLst>
        </pc:spChg>
        <pc:spChg chg="mod">
          <ac:chgData name="caroline Coscia" userId="6ab8730bf378a6b1" providerId="LiveId" clId="{3A59AD9B-7948-4109-9856-6B384DB3AAE4}" dt="2022-01-23T21:24:40.180" v="5313" actId="20577"/>
          <ac:spMkLst>
            <pc:docMk/>
            <pc:sldMk cId="3946085220" sldId="291"/>
            <ac:spMk id="3" creationId="{00000000-0000-0000-0000-000000000000}"/>
          </ac:spMkLst>
        </pc:spChg>
      </pc:sldChg>
      <pc:sldChg chg="addSp delSp modSp mod">
        <pc:chgData name="caroline Coscia" userId="6ab8730bf378a6b1" providerId="LiveId" clId="{3A59AD9B-7948-4109-9856-6B384DB3AAE4}" dt="2022-01-24T21:45:02.290" v="6390" actId="255"/>
        <pc:sldMkLst>
          <pc:docMk/>
          <pc:sldMk cId="1016638946" sldId="292"/>
        </pc:sldMkLst>
        <pc:spChg chg="mod">
          <ac:chgData name="caroline Coscia" userId="6ab8730bf378a6b1" providerId="LiveId" clId="{3A59AD9B-7948-4109-9856-6B384DB3AAE4}" dt="2022-01-24T21:45:02.290" v="6390" actId="255"/>
          <ac:spMkLst>
            <pc:docMk/>
            <pc:sldMk cId="1016638946" sldId="292"/>
            <ac:spMk id="2" creationId="{C24F9ABB-DF8A-403E-B1C9-F96757F16AA0}"/>
          </ac:spMkLst>
        </pc:spChg>
        <pc:spChg chg="add del mod">
          <ac:chgData name="caroline Coscia" userId="6ab8730bf378a6b1" providerId="LiveId" clId="{3A59AD9B-7948-4109-9856-6B384DB3AAE4}" dt="2022-01-24T21:41:56.934" v="6347" actId="14100"/>
          <ac:spMkLst>
            <pc:docMk/>
            <pc:sldMk cId="1016638946" sldId="29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1/24/2022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1/24/2022</a:t>
            </a:fld>
            <a:endParaRPr lang="en-US" dirty="0"/>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1/24/2022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1/24/2022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1/24/2022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1/24/2022</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1/24/2022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1/24/2022</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1/24/2022</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1/24/2022</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1/24/2022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1/24/2022</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1/24/2022</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8070" y="435005"/>
            <a:ext cx="10531994" cy="2583403"/>
          </a:xfrm>
        </p:spPr>
        <p:txBody>
          <a:bodyPr>
            <a:normAutofit/>
          </a:bodyPr>
          <a:lstStyle/>
          <a:p>
            <a:pPr algn="ctr"/>
            <a:r>
              <a:rPr lang="en-US" dirty="0">
                <a:solidFill>
                  <a:srgbClr val="7030A0"/>
                </a:solidFill>
              </a:rPr>
              <a:t>2020-2023 Contract </a:t>
            </a:r>
            <a:br>
              <a:rPr lang="en-US" dirty="0">
                <a:solidFill>
                  <a:srgbClr val="7030A0"/>
                </a:solidFill>
              </a:rPr>
            </a:br>
            <a:r>
              <a:rPr lang="en-US" dirty="0">
                <a:solidFill>
                  <a:srgbClr val="7030A0"/>
                </a:solidFill>
              </a:rPr>
              <a:t>Info Session </a:t>
            </a:r>
            <a:br>
              <a:rPr lang="en-US" dirty="0">
                <a:solidFill>
                  <a:srgbClr val="7030A0"/>
                </a:solidFill>
              </a:rPr>
            </a:br>
            <a:r>
              <a:rPr lang="en-US" sz="4900" dirty="0">
                <a:solidFill>
                  <a:srgbClr val="7030A0"/>
                </a:solidFill>
              </a:rPr>
              <a:t>January 26, 2022</a:t>
            </a:r>
          </a:p>
        </p:txBody>
      </p:sp>
      <p:sp>
        <p:nvSpPr>
          <p:cNvPr id="5" name="Subtitle 4"/>
          <p:cNvSpPr>
            <a:spLocks noGrp="1"/>
          </p:cNvSpPr>
          <p:nvPr>
            <p:ph type="subTitle" idx="1"/>
          </p:nvPr>
        </p:nvSpPr>
        <p:spPr>
          <a:xfrm>
            <a:off x="523783" y="3346882"/>
            <a:ext cx="10457895" cy="2876364"/>
          </a:xfrm>
        </p:spPr>
        <p:txBody>
          <a:bodyPr>
            <a:normAutofit/>
          </a:bodyPr>
          <a:lstStyle/>
          <a:p>
            <a:pPr algn="ctr"/>
            <a:r>
              <a:rPr lang="en-US" sz="3200" u="sng" dirty="0">
                <a:solidFill>
                  <a:srgbClr val="7030A0"/>
                </a:solidFill>
                <a:latin typeface="+mj-lt"/>
              </a:rPr>
              <a:t>Agenda</a:t>
            </a:r>
          </a:p>
          <a:p>
            <a:pPr algn="ctr"/>
            <a:r>
              <a:rPr lang="en-US" sz="2600" b="0" i="0" dirty="0">
                <a:solidFill>
                  <a:srgbClr val="7030A0"/>
                </a:solidFill>
                <a:effectLst/>
                <a:latin typeface="+mj-lt"/>
              </a:rPr>
              <a:t>Bargaining Process Overview</a:t>
            </a:r>
          </a:p>
          <a:p>
            <a:pPr algn="ctr"/>
            <a:r>
              <a:rPr lang="en-US" dirty="0">
                <a:solidFill>
                  <a:srgbClr val="7030A0"/>
                </a:solidFill>
                <a:latin typeface="+mj-lt"/>
              </a:rPr>
              <a:t>Contract Ratification Timeline </a:t>
            </a:r>
          </a:p>
          <a:p>
            <a:pPr algn="ctr"/>
            <a:r>
              <a:rPr lang="en-US" sz="2600" b="0" i="0" dirty="0">
                <a:solidFill>
                  <a:srgbClr val="7030A0"/>
                </a:solidFill>
                <a:effectLst/>
                <a:latin typeface="+mj-lt"/>
              </a:rPr>
              <a:t>What does </a:t>
            </a:r>
            <a:r>
              <a:rPr lang="en-US" dirty="0">
                <a:solidFill>
                  <a:srgbClr val="7030A0"/>
                </a:solidFill>
                <a:latin typeface="+mj-lt"/>
              </a:rPr>
              <a:t>Ratification Mean?</a:t>
            </a:r>
            <a:endParaRPr lang="en-US" sz="2600" b="0" i="0" dirty="0">
              <a:solidFill>
                <a:srgbClr val="7030A0"/>
              </a:solidFill>
              <a:effectLst/>
              <a:latin typeface="+mj-lt"/>
            </a:endParaRPr>
          </a:p>
          <a:p>
            <a:pPr algn="ctr"/>
            <a:r>
              <a:rPr lang="en-US" dirty="0">
                <a:solidFill>
                  <a:srgbClr val="7030A0"/>
                </a:solidFill>
                <a:latin typeface="+mj-lt"/>
              </a:rPr>
              <a:t>Changes from current contract</a:t>
            </a:r>
            <a:endParaRPr lang="en-US" sz="2600" b="0" i="0" dirty="0">
              <a:solidFill>
                <a:srgbClr val="7030A0"/>
              </a:solidFill>
              <a:effectLst/>
              <a:latin typeface="+mj-lt"/>
            </a:endParaRPr>
          </a:p>
          <a:p>
            <a:pPr lvl="8" algn="l">
              <a:spcBef>
                <a:spcPts val="0"/>
              </a:spcBef>
            </a:pPr>
            <a:endParaRPr lang="en-US" sz="2600" b="0" i="0" dirty="0">
              <a:solidFill>
                <a:srgbClr val="7030A0"/>
              </a:solidFill>
              <a:effectLst/>
              <a:latin typeface="+mj-lt"/>
            </a:endParaRPr>
          </a:p>
          <a:p>
            <a:pPr algn="ctr"/>
            <a:endParaRPr lang="en-US" sz="5100" u="sng" dirty="0">
              <a:latin typeface="+mj-lt"/>
            </a:endParaRPr>
          </a:p>
          <a:p>
            <a:endParaRPr 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26  RES &amp; Travel Funds </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 name="Table 1">
            <a:extLst>
              <a:ext uri="{FF2B5EF4-FFF2-40B4-BE49-F238E27FC236}">
                <a16:creationId xmlns:a16="http://schemas.microsoft.com/office/drawing/2014/main" id="{6B2671DF-6DAA-4C16-BC58-51B2777E3FB5}"/>
              </a:ext>
            </a:extLst>
          </p:cNvPr>
          <p:cNvGraphicFramePr>
            <a:graphicFrameLocks noGrp="1"/>
          </p:cNvGraphicFramePr>
          <p:nvPr>
            <p:extLst>
              <p:ext uri="{D42A27DB-BD31-4B8C-83A1-F6EECF244321}">
                <p14:modId xmlns:p14="http://schemas.microsoft.com/office/powerpoint/2010/main" val="2031159018"/>
              </p:ext>
            </p:extLst>
          </p:nvPr>
        </p:nvGraphicFramePr>
        <p:xfrm>
          <a:off x="1736436" y="1173018"/>
          <a:ext cx="7453746" cy="1318036"/>
        </p:xfrm>
        <a:graphic>
          <a:graphicData uri="http://schemas.openxmlformats.org/drawingml/2006/table">
            <a:tbl>
              <a:tblPr firstRow="1" firstCol="1" bandRow="1"/>
              <a:tblGrid>
                <a:gridCol w="2028926">
                  <a:extLst>
                    <a:ext uri="{9D8B030D-6E8A-4147-A177-3AD203B41FA5}">
                      <a16:colId xmlns:a16="http://schemas.microsoft.com/office/drawing/2014/main" val="2930958796"/>
                    </a:ext>
                  </a:extLst>
                </a:gridCol>
                <a:gridCol w="1840564">
                  <a:extLst>
                    <a:ext uri="{9D8B030D-6E8A-4147-A177-3AD203B41FA5}">
                      <a16:colId xmlns:a16="http://schemas.microsoft.com/office/drawing/2014/main" val="109557226"/>
                    </a:ext>
                  </a:extLst>
                </a:gridCol>
                <a:gridCol w="1646820">
                  <a:extLst>
                    <a:ext uri="{9D8B030D-6E8A-4147-A177-3AD203B41FA5}">
                      <a16:colId xmlns:a16="http://schemas.microsoft.com/office/drawing/2014/main" val="3982791941"/>
                    </a:ext>
                  </a:extLst>
                </a:gridCol>
                <a:gridCol w="1937436">
                  <a:extLst>
                    <a:ext uri="{9D8B030D-6E8A-4147-A177-3AD203B41FA5}">
                      <a16:colId xmlns:a16="http://schemas.microsoft.com/office/drawing/2014/main" val="4036805336"/>
                    </a:ext>
                  </a:extLst>
                </a:gridCol>
              </a:tblGrid>
              <a:tr h="265090">
                <a:tc>
                  <a:txBody>
                    <a:bodyPr/>
                    <a:lstStyle/>
                    <a:p>
                      <a:pPr marL="0" marR="0">
                        <a:lnSpc>
                          <a:spcPct val="107000"/>
                        </a:lnSpc>
                        <a:spcBef>
                          <a:spcPts val="0"/>
                        </a:spcBef>
                        <a:spcAft>
                          <a:spcPts val="0"/>
                        </a:spcAft>
                      </a:pPr>
                      <a:r>
                        <a:rPr lang="en-US" sz="16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Year One</a:t>
                      </a:r>
                      <a:endParaRPr lang="en-US" sz="1600" b="1">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Year Two</a:t>
                      </a:r>
                      <a:endParaRPr lang="en-US" sz="1600" b="1">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b="1"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Year Three </a:t>
                      </a:r>
                      <a:endParaRPr lang="en-US" sz="16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129174"/>
                  </a:ext>
                </a:extLst>
              </a:tr>
              <a:tr h="350982">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RES Funds</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$150,000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$150,000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$150,000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2492723"/>
                  </a:ext>
                </a:extLst>
              </a:tr>
              <a:tr h="350982">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Anti-Racism </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$50,000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$25,000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$25,000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6484242"/>
                  </a:ext>
                </a:extLst>
              </a:tr>
              <a:tr h="350982">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Travel Funds </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$275,000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$325,000</a:t>
                      </a:r>
                      <a:endParaRPr lang="en-US" sz="160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6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$325,000</a:t>
                      </a:r>
                      <a:endParaRPr lang="en-US"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6784"/>
                  </a:ext>
                </a:extLst>
              </a:tr>
            </a:tbl>
          </a:graphicData>
        </a:graphic>
      </p:graphicFrame>
      <p:sp>
        <p:nvSpPr>
          <p:cNvPr id="4" name="TextBox 3">
            <a:extLst>
              <a:ext uri="{FF2B5EF4-FFF2-40B4-BE49-F238E27FC236}">
                <a16:creationId xmlns:a16="http://schemas.microsoft.com/office/drawing/2014/main" id="{D1892C10-84EA-4AE5-9813-DE4990B74A39}"/>
              </a:ext>
            </a:extLst>
          </p:cNvPr>
          <p:cNvSpPr txBox="1"/>
          <p:nvPr/>
        </p:nvSpPr>
        <p:spPr>
          <a:xfrm>
            <a:off x="609600" y="2711610"/>
            <a:ext cx="10584873" cy="3477875"/>
          </a:xfrm>
          <a:prstGeom prst="rect">
            <a:avLst/>
          </a:prstGeom>
          <a:noFill/>
          <a:ln>
            <a:solidFill>
              <a:schemeClr val="bg2"/>
            </a:solidFill>
          </a:ln>
        </p:spPr>
        <p:txBody>
          <a:bodyPr wrap="square" rtlCol="0">
            <a:spAutoFit/>
          </a:bodyPr>
          <a:lstStyle/>
          <a:p>
            <a:r>
              <a:rPr lang="en-US" sz="2200" b="1" dirty="0">
                <a:solidFill>
                  <a:srgbClr val="7030A0"/>
                </a:solidFill>
                <a:latin typeface="+mj-lt"/>
              </a:rPr>
              <a:t>26.6.1.a  RES Funds</a:t>
            </a:r>
          </a:p>
          <a:p>
            <a:r>
              <a:rPr lang="en-US" sz="2200" dirty="0">
                <a:solidFill>
                  <a:srgbClr val="7030A0"/>
                </a:solidFill>
                <a:latin typeface="+mj-lt"/>
              </a:rPr>
              <a:t>    Codifies that any remaining funds go to the Healey Library budget. </a:t>
            </a:r>
          </a:p>
          <a:p>
            <a:endParaRPr lang="en-US" sz="2200" b="1" dirty="0">
              <a:solidFill>
                <a:srgbClr val="7030A0"/>
              </a:solidFill>
              <a:latin typeface="+mj-lt"/>
            </a:endParaRPr>
          </a:p>
          <a:p>
            <a:r>
              <a:rPr lang="en-US" sz="2200" b="1" dirty="0">
                <a:solidFill>
                  <a:srgbClr val="7030A0"/>
                </a:solidFill>
                <a:latin typeface="+mj-lt"/>
              </a:rPr>
              <a:t>26.6.1.b Travel Funds</a:t>
            </a:r>
          </a:p>
          <a:p>
            <a:r>
              <a:rPr lang="en-US" sz="2200" dirty="0">
                <a:solidFill>
                  <a:srgbClr val="7030A0"/>
                </a:solidFill>
                <a:latin typeface="+mj-lt"/>
              </a:rPr>
              <a:t>    Awards increased from $1000 to $1150.</a:t>
            </a:r>
          </a:p>
          <a:p>
            <a:r>
              <a:rPr lang="en-US" sz="2200" dirty="0">
                <a:solidFill>
                  <a:srgbClr val="7030A0"/>
                </a:solidFill>
                <a:latin typeface="+mj-lt"/>
              </a:rPr>
              <a:t>    Librarians and Clinical Faculty now able to access funds. </a:t>
            </a:r>
          </a:p>
          <a:p>
            <a:endParaRPr lang="en-US" sz="2200" dirty="0">
              <a:solidFill>
                <a:srgbClr val="7030A0"/>
              </a:solidFill>
              <a:latin typeface="+mj-lt"/>
            </a:endParaRPr>
          </a:p>
          <a:p>
            <a:endParaRPr lang="en-US" sz="2200" dirty="0">
              <a:solidFill>
                <a:srgbClr val="7030A0"/>
              </a:solidFill>
              <a:latin typeface="+mj-lt"/>
            </a:endParaRPr>
          </a:p>
          <a:p>
            <a:r>
              <a:rPr lang="en-US" sz="2200" b="1" dirty="0">
                <a:solidFill>
                  <a:srgbClr val="7030A0"/>
                </a:solidFill>
                <a:latin typeface="+mj-lt"/>
              </a:rPr>
              <a:t>26.9.1.a  Anomaly </a:t>
            </a:r>
          </a:p>
          <a:p>
            <a:r>
              <a:rPr lang="en-US" sz="2200" dirty="0">
                <a:solidFill>
                  <a:srgbClr val="7030A0"/>
                </a:solidFill>
                <a:latin typeface="+mj-lt"/>
              </a:rPr>
              <a:t>    Added Scholarship of Practice faculty (all ranks) to eligibility </a:t>
            </a:r>
          </a:p>
        </p:txBody>
      </p:sp>
    </p:spTree>
    <p:extLst>
      <p:ext uri="{BB962C8B-B14F-4D97-AF65-F5344CB8AC3E}">
        <p14:creationId xmlns:p14="http://schemas.microsoft.com/office/powerpoint/2010/main" val="379493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15 Research Intensive Semester</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0B2C2196-E590-438D-98E3-F78DE5B66963}"/>
              </a:ext>
            </a:extLst>
          </p:cNvPr>
          <p:cNvSpPr txBox="1"/>
          <p:nvPr/>
        </p:nvSpPr>
        <p:spPr>
          <a:xfrm>
            <a:off x="480291" y="856615"/>
            <a:ext cx="11296073" cy="4832092"/>
          </a:xfrm>
          <a:prstGeom prst="rect">
            <a:avLst/>
          </a:prstGeom>
          <a:noFill/>
          <a:ln>
            <a:solidFill>
              <a:schemeClr val="bg2"/>
            </a:solidFill>
          </a:ln>
        </p:spPr>
        <p:txBody>
          <a:bodyPr wrap="square" rtlCol="0">
            <a:spAutoFit/>
          </a:bodyPr>
          <a:lstStyle/>
          <a:p>
            <a:r>
              <a:rPr lang="en-US" sz="2200" b="1" dirty="0">
                <a:solidFill>
                  <a:srgbClr val="7030A0"/>
                </a:solidFill>
                <a:latin typeface="+mj-lt"/>
              </a:rPr>
              <a:t>Research Intensive Semester </a:t>
            </a:r>
          </a:p>
          <a:p>
            <a:r>
              <a:rPr lang="en-US" sz="2200" b="1" dirty="0">
                <a:solidFill>
                  <a:srgbClr val="7030A0"/>
                </a:solidFill>
                <a:latin typeface="+mj-lt"/>
              </a:rPr>
              <a:t>   </a:t>
            </a:r>
            <a:r>
              <a:rPr lang="en-US" sz="2200" dirty="0">
                <a:solidFill>
                  <a:srgbClr val="7030A0"/>
                </a:solidFill>
                <a:latin typeface="+mj-lt"/>
              </a:rPr>
              <a:t>Finally, able to get this in the contract! </a:t>
            </a:r>
          </a:p>
          <a:p>
            <a:endParaRPr lang="en-US" sz="1600" dirty="0">
              <a:solidFill>
                <a:srgbClr val="7030A0"/>
              </a:solidFill>
              <a:latin typeface="+mj-lt"/>
            </a:endParaRPr>
          </a:p>
          <a:p>
            <a:r>
              <a:rPr lang="en-US" sz="2200" dirty="0">
                <a:solidFill>
                  <a:srgbClr val="7030A0"/>
                </a:solidFill>
                <a:latin typeface="+mj-lt"/>
              </a:rPr>
              <a:t>   Upon hire, all new non-tenured, tenure-stream faculty will be awarded two</a:t>
            </a:r>
          </a:p>
          <a:p>
            <a:r>
              <a:rPr lang="en-US" sz="2200" dirty="0">
                <a:solidFill>
                  <a:srgbClr val="7030A0"/>
                </a:solidFill>
                <a:latin typeface="+mj-lt"/>
              </a:rPr>
              <a:t>   discretionary course load reductions (CLR’s). At their option, they may either</a:t>
            </a:r>
          </a:p>
          <a:p>
            <a:r>
              <a:rPr lang="en-US" sz="2200" dirty="0">
                <a:solidFill>
                  <a:srgbClr val="7030A0"/>
                </a:solidFill>
                <a:latin typeface="+mj-lt"/>
              </a:rPr>
              <a:t>   take these one at a time or bundle the discretionary CLR’s together to create a</a:t>
            </a:r>
          </a:p>
          <a:p>
            <a:r>
              <a:rPr lang="en-US" sz="2200" dirty="0">
                <a:solidFill>
                  <a:srgbClr val="7030A0"/>
                </a:solidFill>
                <a:latin typeface="+mj-lt"/>
              </a:rPr>
              <a:t>   single Research-Intensive Semester during which they will have no teaching</a:t>
            </a:r>
          </a:p>
          <a:p>
            <a:r>
              <a:rPr lang="en-US" sz="2200" dirty="0">
                <a:solidFill>
                  <a:srgbClr val="7030A0"/>
                </a:solidFill>
                <a:latin typeface="+mj-lt"/>
              </a:rPr>
              <a:t>   assignments. Pre-tenured faculty on a Research-Intensive Semester will still be</a:t>
            </a:r>
          </a:p>
          <a:p>
            <a:r>
              <a:rPr lang="en-US" sz="2200" dirty="0">
                <a:solidFill>
                  <a:srgbClr val="7030A0"/>
                </a:solidFill>
                <a:latin typeface="+mj-lt"/>
              </a:rPr>
              <a:t>   expected to perform their normal service obligations. The department chair will</a:t>
            </a:r>
          </a:p>
          <a:p>
            <a:r>
              <a:rPr lang="en-US" sz="2200" dirty="0">
                <a:solidFill>
                  <a:srgbClr val="7030A0"/>
                </a:solidFill>
                <a:latin typeface="+mj-lt"/>
              </a:rPr>
              <a:t>   take both the pre-tenured faculty member’s preference and departmental</a:t>
            </a:r>
          </a:p>
          <a:p>
            <a:r>
              <a:rPr lang="en-US" sz="2200" dirty="0">
                <a:solidFill>
                  <a:srgbClr val="7030A0"/>
                </a:solidFill>
                <a:latin typeface="+mj-lt"/>
              </a:rPr>
              <a:t>   needs into account in approving the timing of a pre-tenured faculty member’s</a:t>
            </a:r>
          </a:p>
          <a:p>
            <a:r>
              <a:rPr lang="en-US" sz="2200" dirty="0">
                <a:solidFill>
                  <a:srgbClr val="7030A0"/>
                </a:solidFill>
                <a:latin typeface="+mj-lt"/>
              </a:rPr>
              <a:t>   deployment of CLR’s awarded upon hire, including the timing of a Research</a:t>
            </a:r>
          </a:p>
          <a:p>
            <a:r>
              <a:rPr lang="en-US" sz="2200" dirty="0">
                <a:solidFill>
                  <a:srgbClr val="7030A0"/>
                </a:solidFill>
                <a:latin typeface="+mj-lt"/>
              </a:rPr>
              <a:t>   -Intensive Semester.</a:t>
            </a:r>
          </a:p>
          <a:p>
            <a:r>
              <a:rPr lang="en-US" sz="2200" dirty="0">
                <a:solidFill>
                  <a:srgbClr val="7030A0"/>
                </a:solidFill>
                <a:latin typeface="+mj-lt"/>
              </a:rPr>
              <a:t>   </a:t>
            </a:r>
            <a:endParaRPr lang="en-US" sz="2200" dirty="0">
              <a:latin typeface="+mj-lt"/>
            </a:endParaRPr>
          </a:p>
        </p:txBody>
      </p:sp>
    </p:spTree>
    <p:extLst>
      <p:ext uri="{BB962C8B-B14F-4D97-AF65-F5344CB8AC3E}">
        <p14:creationId xmlns:p14="http://schemas.microsoft.com/office/powerpoint/2010/main" val="39460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15: Faculty Workload</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0B2C2196-E590-438D-98E3-F78DE5B66963}"/>
              </a:ext>
            </a:extLst>
          </p:cNvPr>
          <p:cNvSpPr txBox="1"/>
          <p:nvPr/>
        </p:nvSpPr>
        <p:spPr>
          <a:xfrm>
            <a:off x="480291" y="856615"/>
            <a:ext cx="11296073" cy="5663089"/>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15.7 Tenure stream faculty teaching loads </a:t>
            </a:r>
          </a:p>
          <a:p>
            <a:r>
              <a:rPr lang="en-US" sz="2200" dirty="0">
                <a:solidFill>
                  <a:srgbClr val="7030A0"/>
                </a:solidFill>
                <a:latin typeface="+mj-lt"/>
              </a:rPr>
              <a:t>   New language that codifies the teaching load is 2-2 for research active faculty.  </a:t>
            </a:r>
          </a:p>
          <a:p>
            <a:endParaRPr lang="en-US" sz="1600" dirty="0">
              <a:solidFill>
                <a:srgbClr val="7030A0"/>
              </a:solidFill>
              <a:latin typeface="+mj-lt"/>
            </a:endParaRPr>
          </a:p>
          <a:p>
            <a:r>
              <a:rPr lang="en-US" sz="2200" dirty="0">
                <a:solidFill>
                  <a:srgbClr val="7030A0"/>
                </a:solidFill>
                <a:latin typeface="+mj-lt"/>
              </a:rPr>
              <a:t>   In keeping with the University-wide guidelines on faculty workload (BOT Doc.</a:t>
            </a:r>
          </a:p>
          <a:p>
            <a:r>
              <a:rPr lang="en-US" sz="2200" dirty="0">
                <a:solidFill>
                  <a:srgbClr val="7030A0"/>
                </a:solidFill>
                <a:latin typeface="+mj-lt"/>
              </a:rPr>
              <a:t>   T 74-111), tenure-stream faculty at UMass Boston have a normal teaching load</a:t>
            </a:r>
          </a:p>
          <a:p>
            <a:r>
              <a:rPr lang="en-US" sz="2200" dirty="0">
                <a:solidFill>
                  <a:srgbClr val="7030A0"/>
                </a:solidFill>
                <a:latin typeface="+mj-lt"/>
              </a:rPr>
              <a:t>   of six three-credit courses per year, typically arranged as three courses per</a:t>
            </a:r>
          </a:p>
          <a:p>
            <a:r>
              <a:rPr lang="en-US" sz="2200" dirty="0">
                <a:solidFill>
                  <a:srgbClr val="7030A0"/>
                </a:solidFill>
                <a:latin typeface="+mj-lt"/>
              </a:rPr>
              <a:t>   semester (3-3).  For research-active faculty, where ‘research-active’ is defined</a:t>
            </a:r>
          </a:p>
          <a:p>
            <a:r>
              <a:rPr lang="en-US" sz="2200" dirty="0">
                <a:solidFill>
                  <a:srgbClr val="7030A0"/>
                </a:solidFill>
                <a:latin typeface="+mj-lt"/>
              </a:rPr>
              <a:t>   as meeting departmental and college expectations for contributions within the</a:t>
            </a:r>
          </a:p>
          <a:p>
            <a:r>
              <a:rPr lang="en-US" sz="2200" dirty="0">
                <a:solidFill>
                  <a:srgbClr val="7030A0"/>
                </a:solidFill>
                <a:latin typeface="+mj-lt"/>
              </a:rPr>
              <a:t>   area of Research, Creative, and Professional Activity, as referenced in Article</a:t>
            </a:r>
          </a:p>
          <a:p>
            <a:r>
              <a:rPr lang="en-US" sz="2200" dirty="0">
                <a:solidFill>
                  <a:srgbClr val="7030A0"/>
                </a:solidFill>
                <a:latin typeface="+mj-lt"/>
              </a:rPr>
              <a:t>   12 (“Faculty Personnel Standards and Procedures”), paragraph 1, that typical</a:t>
            </a:r>
          </a:p>
          <a:p>
            <a:r>
              <a:rPr lang="en-US" sz="2200" dirty="0">
                <a:solidFill>
                  <a:srgbClr val="7030A0"/>
                </a:solidFill>
                <a:latin typeface="+mj-lt"/>
              </a:rPr>
              <a:t>   teaching assignment is modified to four courses per year, typically arranged as</a:t>
            </a:r>
          </a:p>
          <a:p>
            <a:r>
              <a:rPr lang="en-US" sz="2200" dirty="0">
                <a:solidFill>
                  <a:srgbClr val="7030A0"/>
                </a:solidFill>
                <a:latin typeface="+mj-lt"/>
              </a:rPr>
              <a:t>   two courses per semester (2-2).</a:t>
            </a:r>
          </a:p>
          <a:p>
            <a:endParaRPr lang="en-US" sz="1600" dirty="0">
              <a:solidFill>
                <a:srgbClr val="7030A0"/>
              </a:solidFill>
              <a:latin typeface="+mj-lt"/>
            </a:endParaRPr>
          </a:p>
          <a:p>
            <a:r>
              <a:rPr lang="en-US" sz="2200" b="1" dirty="0">
                <a:solidFill>
                  <a:srgbClr val="7030A0"/>
                </a:solidFill>
                <a:latin typeface="+mj-lt"/>
              </a:rPr>
              <a:t>Article 15.7.1  Probationary pre-tenure faculty</a:t>
            </a:r>
          </a:p>
          <a:p>
            <a:r>
              <a:rPr lang="en-US" sz="2200" dirty="0">
                <a:solidFill>
                  <a:srgbClr val="7030A0"/>
                </a:solidFill>
                <a:latin typeface="+mj-lt"/>
              </a:rPr>
              <a:t>   Pre-tenure faculty on the tenure-track are deemed research-active and will be</a:t>
            </a:r>
          </a:p>
          <a:p>
            <a:r>
              <a:rPr lang="en-US" sz="2200" dirty="0">
                <a:solidFill>
                  <a:srgbClr val="7030A0"/>
                </a:solidFill>
                <a:latin typeface="+mj-lt"/>
              </a:rPr>
              <a:t>   scheduled for a 2-2 course load throughout their probationary period.</a:t>
            </a:r>
          </a:p>
          <a:p>
            <a:endParaRPr lang="en-US" sz="2200" dirty="0" err="1">
              <a:latin typeface="+mj-lt"/>
            </a:endParaRPr>
          </a:p>
        </p:txBody>
      </p:sp>
    </p:spTree>
    <p:extLst>
      <p:ext uri="{BB962C8B-B14F-4D97-AF65-F5344CB8AC3E}">
        <p14:creationId xmlns:p14="http://schemas.microsoft.com/office/powerpoint/2010/main" val="26103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15: Retaining 2-2</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0B2C2196-E590-438D-98E3-F78DE5B66963}"/>
              </a:ext>
            </a:extLst>
          </p:cNvPr>
          <p:cNvSpPr txBox="1"/>
          <p:nvPr/>
        </p:nvSpPr>
        <p:spPr>
          <a:xfrm>
            <a:off x="508000" y="766619"/>
            <a:ext cx="11268364" cy="6309420"/>
          </a:xfrm>
          <a:prstGeom prst="rect">
            <a:avLst/>
          </a:prstGeom>
          <a:noFill/>
          <a:ln>
            <a:solidFill>
              <a:schemeClr val="bg2"/>
            </a:solidFill>
          </a:ln>
        </p:spPr>
        <p:txBody>
          <a:bodyPr wrap="square" rtlCol="0">
            <a:spAutoFit/>
          </a:bodyPr>
          <a:lstStyle/>
          <a:p>
            <a:r>
              <a:rPr lang="en-US" sz="2000" b="1" dirty="0">
                <a:solidFill>
                  <a:srgbClr val="7030A0"/>
                </a:solidFill>
                <a:latin typeface="+mj-lt"/>
              </a:rPr>
              <a:t>Bargaining is about trade-offs. To codify the 2-2 required a trade-off </a:t>
            </a:r>
          </a:p>
          <a:p>
            <a:endParaRPr lang="en-US" sz="1400" b="1" dirty="0">
              <a:solidFill>
                <a:srgbClr val="7030A0"/>
              </a:solidFill>
              <a:latin typeface="+mj-lt"/>
            </a:endParaRPr>
          </a:p>
          <a:p>
            <a:r>
              <a:rPr lang="en-US" sz="2200" b="1" dirty="0">
                <a:solidFill>
                  <a:srgbClr val="7030A0"/>
                </a:solidFill>
                <a:latin typeface="+mj-lt"/>
              </a:rPr>
              <a:t>Article 15.8   </a:t>
            </a:r>
            <a:r>
              <a:rPr lang="en-US" dirty="0">
                <a:solidFill>
                  <a:srgbClr val="7030A0"/>
                </a:solidFill>
                <a:latin typeface="+mj-lt"/>
              </a:rPr>
              <a:t>The criteria by which tenured faculty qualify to maintain research-active status in a particular department or other academic unit will be determined, subject to the approval of the dean, by the Department (or unit) Personnel Committee, posted, and communicated to all faculty in the department/unit. </a:t>
            </a:r>
          </a:p>
          <a:p>
            <a:endParaRPr lang="en-US" sz="1400" dirty="0">
              <a:solidFill>
                <a:srgbClr val="7030A0"/>
              </a:solidFill>
              <a:latin typeface="+mj-lt"/>
            </a:endParaRPr>
          </a:p>
          <a:p>
            <a:r>
              <a:rPr lang="en-US" sz="2200" b="1" dirty="0">
                <a:solidFill>
                  <a:srgbClr val="7030A0"/>
                </a:solidFill>
                <a:latin typeface="+mj-lt"/>
              </a:rPr>
              <a:t>Article 15.9  </a:t>
            </a:r>
            <a:r>
              <a:rPr lang="en-US" dirty="0">
                <a:solidFill>
                  <a:srgbClr val="7030A0"/>
                </a:solidFill>
                <a:latin typeface="+mj-lt"/>
              </a:rPr>
              <a:t>Tenured faculty will be evaluated by each Department/unit Personnel Committee (DPC), department chair, and dean on an annual basis as part of the regular Annual Faculty Report process, to determine if they have met the criteria for research-active status in the year being evaluated. The designations to be used for the AFR reviews shall be: Meets or Does Not Meet Expectations for research-active status. Any tenured faculty members who receive a final designation of “Does Not Meet Expectations” in research/scholarship through a given AFR process will maintain their designation as research-active and remain at a 2-2 teaching load for two (2) additional years, to allow them opportunity to improve their designation. A tenured faculty member who receives an AFR designation of “Does Not Meet Expectations” for three years in a row will revert to a 3-3 teaching load as of the spring semester immediately following the third AFR review. A tenured faculty member who has converted to a 3-3 teaching load shall stay at that load unless or until the DPC, ratified by the department chair and dean, finds them again to “Meet Expectations” as part of the regular Annual Faculty Report process for research-active status. A tenured faculty member who moves from a designation of “Does Not Meet Expectations” to “Meets Expectations” will revert to a 2-2 teaching load as of the spring semester immediately following the AFR review.</a:t>
            </a:r>
            <a:endParaRPr lang="en-US" sz="2200" dirty="0">
              <a:solidFill>
                <a:srgbClr val="7030A0"/>
              </a:solidFill>
              <a:latin typeface="+mj-lt"/>
            </a:endParaRPr>
          </a:p>
        </p:txBody>
      </p:sp>
    </p:spTree>
    <p:extLst>
      <p:ext uri="{BB962C8B-B14F-4D97-AF65-F5344CB8AC3E}">
        <p14:creationId xmlns:p14="http://schemas.microsoft.com/office/powerpoint/2010/main" val="3588720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15 Faculty Workload</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6AD3E0DE-296D-42D2-B7F8-580B73DA4A36}"/>
              </a:ext>
            </a:extLst>
          </p:cNvPr>
          <p:cNvSpPr txBox="1"/>
          <p:nvPr/>
        </p:nvSpPr>
        <p:spPr>
          <a:xfrm>
            <a:off x="609600" y="653432"/>
            <a:ext cx="10575636" cy="6001643"/>
          </a:xfrm>
          <a:prstGeom prst="rect">
            <a:avLst/>
          </a:prstGeom>
          <a:noFill/>
          <a:ln>
            <a:solidFill>
              <a:schemeClr val="bg2"/>
            </a:solidFill>
          </a:ln>
        </p:spPr>
        <p:txBody>
          <a:bodyPr wrap="square" rtlCol="0">
            <a:spAutoFit/>
          </a:bodyPr>
          <a:lstStyle/>
          <a:p>
            <a:r>
              <a:rPr lang="en-US" sz="2000" b="1" dirty="0">
                <a:solidFill>
                  <a:srgbClr val="7030A0"/>
                </a:solidFill>
                <a:latin typeface="+mj-lt"/>
              </a:rPr>
              <a:t>Enrollment caps increase</a:t>
            </a:r>
          </a:p>
          <a:p>
            <a:r>
              <a:rPr lang="en-US" sz="2000" dirty="0">
                <a:solidFill>
                  <a:srgbClr val="7030A0"/>
                </a:solidFill>
                <a:latin typeface="+mj-lt"/>
              </a:rPr>
              <a:t>The FSU fought hard on this item.  Admin proposal began with up to a 25% increase.</a:t>
            </a:r>
          </a:p>
          <a:p>
            <a:r>
              <a:rPr lang="en-US" sz="2000" dirty="0">
                <a:solidFill>
                  <a:srgbClr val="7030A0"/>
                </a:solidFill>
                <a:latin typeface="+mj-lt"/>
              </a:rPr>
              <a:t>We were able to include only for multi sections classes and only for two weeks allowed to increase. </a:t>
            </a:r>
          </a:p>
          <a:p>
            <a:endParaRPr lang="en-US" sz="2200" dirty="0">
              <a:solidFill>
                <a:srgbClr val="7030A0"/>
              </a:solidFill>
              <a:latin typeface="+mj-lt"/>
            </a:endParaRPr>
          </a:p>
          <a:p>
            <a:r>
              <a:rPr lang="en-US" sz="2000" b="1" dirty="0">
                <a:solidFill>
                  <a:srgbClr val="7030A0"/>
                </a:solidFill>
                <a:latin typeface="+mj-lt"/>
              </a:rPr>
              <a:t>Article 15.4  New language</a:t>
            </a:r>
          </a:p>
          <a:p>
            <a:r>
              <a:rPr lang="en-US" dirty="0">
                <a:solidFill>
                  <a:srgbClr val="7030A0"/>
                </a:solidFill>
                <a:latin typeface="+mj-lt"/>
              </a:rPr>
              <a:t>Once course capacities are announced for a given semester schedule, individual course capacities may be increased:</a:t>
            </a:r>
          </a:p>
          <a:p>
            <a:endParaRPr lang="en-US" sz="1400" dirty="0">
              <a:solidFill>
                <a:srgbClr val="7030A0"/>
              </a:solidFill>
              <a:latin typeface="+mj-lt"/>
            </a:endParaRPr>
          </a:p>
          <a:p>
            <a:r>
              <a:rPr lang="en-US" dirty="0">
                <a:solidFill>
                  <a:srgbClr val="7030A0"/>
                </a:solidFill>
                <a:latin typeface="+mj-lt"/>
              </a:rPr>
              <a:t>a) At the discretion of the instructor of the course;</a:t>
            </a:r>
          </a:p>
          <a:p>
            <a:endParaRPr lang="en-US" sz="1400" dirty="0">
              <a:solidFill>
                <a:srgbClr val="7030A0"/>
              </a:solidFill>
              <a:latin typeface="+mj-lt"/>
            </a:endParaRPr>
          </a:p>
          <a:p>
            <a:r>
              <a:rPr lang="en-US" dirty="0">
                <a:solidFill>
                  <a:srgbClr val="7030A0"/>
                </a:solidFill>
                <a:latin typeface="+mj-lt"/>
              </a:rPr>
              <a:t>b) Upon request to the instructor by the department chair (or dean in units where there are no department chairs), at the discretion of the instructor;</a:t>
            </a:r>
          </a:p>
          <a:p>
            <a:endParaRPr lang="en-US" sz="1400" dirty="0">
              <a:solidFill>
                <a:srgbClr val="7030A0"/>
              </a:solidFill>
              <a:latin typeface="+mj-lt"/>
            </a:endParaRPr>
          </a:p>
          <a:p>
            <a:r>
              <a:rPr lang="en-US" dirty="0">
                <a:solidFill>
                  <a:srgbClr val="7030A0"/>
                </a:solidFill>
                <a:latin typeface="+mj-lt"/>
              </a:rPr>
              <a:t>c) In cases where the chair/dean seeks to raise the capacity of all sections of a multi(5+)-sectioned course, the chair/dean may increase the capacity of the course by no more than 5% of the original cap, rounded upward to the nearest whole number, with a minimum of one, in order to accommodate a surge in enrollment for the relevant semester occurring between the week before classes start and the end of the Add/Drop Period. Any such increase in course capacity will apply only to the relevant semester.</a:t>
            </a:r>
            <a:endParaRPr lang="en-US" sz="2200" dirty="0">
              <a:solidFill>
                <a:srgbClr val="7030A0"/>
              </a:solidFill>
              <a:latin typeface="+mj-lt"/>
            </a:endParaRPr>
          </a:p>
          <a:p>
            <a:endParaRPr lang="en-US" sz="2200" dirty="0">
              <a:solidFill>
                <a:srgbClr val="7030A0"/>
              </a:solidFill>
              <a:latin typeface="+mj-lt"/>
            </a:endParaRPr>
          </a:p>
        </p:txBody>
      </p:sp>
    </p:spTree>
    <p:extLst>
      <p:ext uri="{BB962C8B-B14F-4D97-AF65-F5344CB8AC3E}">
        <p14:creationId xmlns:p14="http://schemas.microsoft.com/office/powerpoint/2010/main" val="3151156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21 Non-Tenure-Track Faculty </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C24F9ABB-DF8A-403E-B1C9-F96757F16AA0}"/>
              </a:ext>
            </a:extLst>
          </p:cNvPr>
          <p:cNvSpPr txBox="1"/>
          <p:nvPr/>
        </p:nvSpPr>
        <p:spPr>
          <a:xfrm>
            <a:off x="609600" y="923636"/>
            <a:ext cx="10889673" cy="4832092"/>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21.2.3.c   Senior Lecturer III</a:t>
            </a:r>
          </a:p>
          <a:p>
            <a:r>
              <a:rPr lang="en-US" sz="2200" dirty="0">
                <a:solidFill>
                  <a:srgbClr val="7030A0"/>
                </a:solidFill>
                <a:latin typeface="+mj-lt"/>
              </a:rPr>
              <a:t>   Creates a new rank.</a:t>
            </a:r>
          </a:p>
          <a:p>
            <a:r>
              <a:rPr lang="en-US" sz="2200" dirty="0">
                <a:effectLst/>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A full-time-equivalent instructional load of 3-3, with a further increased  </a:t>
            </a:r>
          </a:p>
          <a:p>
            <a:r>
              <a:rPr lang="en-US" sz="2200" dirty="0">
                <a:solidFill>
                  <a:srgbClr val="7030A0"/>
                </a:solidFill>
                <a:effectLst/>
                <a:latin typeface="+mj-lt"/>
                <a:ea typeface="Calibri" panose="020F0502020204030204" pitchFamily="34" charset="0"/>
              </a:rPr>
              <a:t>   service load.</a:t>
            </a:r>
            <a:endParaRPr lang="en-US" sz="2200" dirty="0">
              <a:solidFill>
                <a:srgbClr val="7030A0"/>
              </a:solidFill>
              <a:latin typeface="+mj-lt"/>
            </a:endParaRPr>
          </a:p>
          <a:p>
            <a:endParaRPr lang="en-US" sz="2200" dirty="0">
              <a:solidFill>
                <a:srgbClr val="7030A0"/>
              </a:solidFill>
              <a:latin typeface="+mj-lt"/>
            </a:endParaRPr>
          </a:p>
          <a:p>
            <a:r>
              <a:rPr lang="en-US" sz="2200" b="1" dirty="0">
                <a:solidFill>
                  <a:srgbClr val="7030A0"/>
                </a:solidFill>
                <a:latin typeface="+mj-lt"/>
              </a:rPr>
              <a:t>Article 21.2.3.b  Senior Lecturer II</a:t>
            </a:r>
          </a:p>
          <a:p>
            <a:r>
              <a:rPr lang="en-US" sz="2200" dirty="0">
                <a:solidFill>
                  <a:srgbClr val="7030A0"/>
                </a:solidFill>
                <a:latin typeface="+mj-lt"/>
              </a:rPr>
              <a:t>   Adjusts workload from 4-4.</a:t>
            </a:r>
          </a:p>
          <a:p>
            <a:r>
              <a:rPr lang="en-US" sz="2200" dirty="0">
                <a:solidFill>
                  <a:srgbClr val="7030A0"/>
                </a:solidFill>
                <a:latin typeface="+mj-lt"/>
              </a:rPr>
              <a:t>   F</a:t>
            </a:r>
            <a:r>
              <a:rPr lang="en-US" sz="2200" dirty="0">
                <a:solidFill>
                  <a:srgbClr val="7030A0"/>
                </a:solidFill>
                <a:effectLst/>
                <a:latin typeface="+mj-lt"/>
                <a:ea typeface="Calibri" panose="020F0502020204030204" pitchFamily="34" charset="0"/>
              </a:rPr>
              <a:t>ull-time-equivalent instructional load of 4-3 or 3-4, with an increased service</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load.</a:t>
            </a:r>
            <a:endParaRPr lang="en-US" sz="2200" dirty="0">
              <a:solidFill>
                <a:srgbClr val="7030A0"/>
              </a:solidFill>
              <a:latin typeface="+mj-lt"/>
            </a:endParaRPr>
          </a:p>
          <a:p>
            <a:endParaRPr lang="en-US" sz="2200" dirty="0">
              <a:solidFill>
                <a:srgbClr val="7030A0"/>
              </a:solidFill>
              <a:latin typeface="+mj-lt"/>
            </a:endParaRPr>
          </a:p>
          <a:p>
            <a:r>
              <a:rPr lang="en-US" sz="2200" b="1" dirty="0">
                <a:solidFill>
                  <a:srgbClr val="7030A0"/>
                </a:solidFill>
                <a:latin typeface="+mj-lt"/>
              </a:rPr>
              <a:t>Article 21.2.2.c and d</a:t>
            </a:r>
          </a:p>
          <a:p>
            <a:r>
              <a:rPr lang="en-US" sz="2200" dirty="0">
                <a:solidFill>
                  <a:srgbClr val="7030A0"/>
                </a:solidFill>
                <a:latin typeface="+mj-lt"/>
              </a:rPr>
              <a:t>Opt-in if wish to remain at a 4-4 teaching load for above ranks. </a:t>
            </a:r>
          </a:p>
          <a:p>
            <a:endParaRPr lang="en-US" sz="2200" dirty="0">
              <a:solidFill>
                <a:srgbClr val="7030A0"/>
              </a:solidFill>
              <a:latin typeface="+mj-lt"/>
            </a:endParaRPr>
          </a:p>
          <a:p>
            <a:r>
              <a:rPr lang="en-US" sz="2200" dirty="0">
                <a:solidFill>
                  <a:srgbClr val="7030A0"/>
                </a:solidFill>
                <a:latin typeface="+mj-lt"/>
              </a:rPr>
              <a:t>  </a:t>
            </a:r>
          </a:p>
        </p:txBody>
      </p:sp>
    </p:spTree>
    <p:extLst>
      <p:ext uri="{BB962C8B-B14F-4D97-AF65-F5344CB8AC3E}">
        <p14:creationId xmlns:p14="http://schemas.microsoft.com/office/powerpoint/2010/main" val="352520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21 Non-Tenure-Track Faculty </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C24F9ABB-DF8A-403E-B1C9-F96757F16AA0}"/>
              </a:ext>
            </a:extLst>
          </p:cNvPr>
          <p:cNvSpPr txBox="1"/>
          <p:nvPr/>
        </p:nvSpPr>
        <p:spPr>
          <a:xfrm>
            <a:off x="489528" y="822036"/>
            <a:ext cx="10889673" cy="6186309"/>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21.10.2.c  Progression in Ranks </a:t>
            </a:r>
          </a:p>
          <a:p>
            <a:r>
              <a:rPr lang="en-US" sz="2200" dirty="0">
                <a:solidFill>
                  <a:srgbClr val="7030A0"/>
                </a:solidFill>
                <a:latin typeface="+mj-lt"/>
              </a:rPr>
              <a:t>   </a:t>
            </a:r>
            <a:r>
              <a:rPr lang="en-US" sz="2200" dirty="0">
                <a:solidFill>
                  <a:srgbClr val="7030A0"/>
                </a:solidFill>
                <a:effectLst/>
                <a:latin typeface="+mj-lt"/>
                <a:ea typeface="Calibri" panose="020F0502020204030204" pitchFamily="34" charset="0"/>
              </a:rPr>
              <a:t>Senior Lecturers II/Clinical Senior Lecturers II who have completed six years of</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full-time- equivalent service in that title are eligible for promotion to Senior</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Lecturer III/Clinical Senior Lecturer III. </a:t>
            </a:r>
          </a:p>
          <a:p>
            <a:endParaRPr lang="en-US" sz="2200" dirty="0">
              <a:solidFill>
                <a:srgbClr val="7030A0"/>
              </a:solidFill>
              <a:latin typeface="+mj-lt"/>
            </a:endParaRPr>
          </a:p>
          <a:p>
            <a:r>
              <a:rPr lang="en-US" sz="2200" dirty="0">
                <a:solidFill>
                  <a:srgbClr val="7030A0"/>
                </a:solidFill>
                <a:latin typeface="+mj-lt"/>
              </a:rPr>
              <a:t>   This is consistent with the requirement to for SLI and SLII.</a:t>
            </a:r>
          </a:p>
          <a:p>
            <a:endParaRPr lang="en-US" sz="2200" dirty="0">
              <a:solidFill>
                <a:srgbClr val="7030A0"/>
              </a:solidFill>
              <a:latin typeface="+mj-lt"/>
            </a:endParaRPr>
          </a:p>
          <a:p>
            <a:r>
              <a:rPr lang="en-US" sz="2200" b="1" dirty="0">
                <a:solidFill>
                  <a:srgbClr val="7030A0"/>
                </a:solidFill>
                <a:latin typeface="+mj-lt"/>
              </a:rPr>
              <a:t>Article 21.12.1.c   Eligibility for Promotion </a:t>
            </a:r>
          </a:p>
          <a:p>
            <a:r>
              <a:rPr lang="en-US" sz="2200" dirty="0">
                <a:solidFill>
                  <a:srgbClr val="7030A0"/>
                </a:solidFill>
                <a:effectLst/>
                <a:latin typeface="+mj-lt"/>
                <a:ea typeface="Calibri" panose="020F0502020204030204" pitchFamily="34" charset="0"/>
              </a:rPr>
              <a:t>    All Senior Lecturers II/Clinical Senior Lecturers II with at least six years of full</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-time-equivalent service as a Senior Lecturer II/Clinical Senior Lecturer II, or in</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a position, excluding student employment, with the duties and responsibilities</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substantially the same as Senior Lecturers II/Clinical Senior Lecturers II, will be</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eligible for promotion to Senior Lecturer III/Clinical Senior Lecturer III.</a:t>
            </a:r>
          </a:p>
          <a:p>
            <a:endParaRPr lang="en-US" sz="2200" dirty="0">
              <a:solidFill>
                <a:srgbClr val="7030A0"/>
              </a:solidFill>
              <a:latin typeface="+mj-lt"/>
              <a:ea typeface="Calibri" panose="020F0502020204030204" pitchFamily="34" charset="0"/>
            </a:endParaRPr>
          </a:p>
          <a:p>
            <a:r>
              <a:rPr lang="en-US" sz="2200" dirty="0">
                <a:solidFill>
                  <a:srgbClr val="7030A0"/>
                </a:solidFill>
                <a:effectLst/>
                <a:latin typeface="+mj-lt"/>
                <a:ea typeface="Calibri" panose="020F0502020204030204" pitchFamily="34" charset="0"/>
              </a:rPr>
              <a:t>    This is consistent with the requirements for SLI and SLII.</a:t>
            </a:r>
            <a:endParaRPr lang="en-US" sz="2200" b="1" dirty="0">
              <a:solidFill>
                <a:srgbClr val="7030A0"/>
              </a:solidFill>
              <a:latin typeface="+mj-lt"/>
            </a:endParaRPr>
          </a:p>
          <a:p>
            <a:r>
              <a:rPr lang="en-US" sz="2200" b="1" dirty="0">
                <a:solidFill>
                  <a:srgbClr val="7030A0"/>
                </a:solidFill>
                <a:latin typeface="+mj-lt"/>
              </a:rPr>
              <a:t>  </a:t>
            </a:r>
          </a:p>
          <a:p>
            <a:endParaRPr lang="en-US" sz="2200" dirty="0">
              <a:solidFill>
                <a:srgbClr val="7030A0"/>
              </a:solidFill>
              <a:latin typeface="+mj-lt"/>
            </a:endParaRPr>
          </a:p>
          <a:p>
            <a:r>
              <a:rPr lang="en-US" sz="2200" dirty="0">
                <a:solidFill>
                  <a:srgbClr val="7030A0"/>
                </a:solidFill>
                <a:latin typeface="+mj-lt"/>
              </a:rPr>
              <a:t> </a:t>
            </a:r>
          </a:p>
        </p:txBody>
      </p:sp>
    </p:spTree>
    <p:extLst>
      <p:ext uri="{BB962C8B-B14F-4D97-AF65-F5344CB8AC3E}">
        <p14:creationId xmlns:p14="http://schemas.microsoft.com/office/powerpoint/2010/main" val="736270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21 Non-Tenure-Track Faculty </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C24F9ABB-DF8A-403E-B1C9-F96757F16AA0}"/>
              </a:ext>
            </a:extLst>
          </p:cNvPr>
          <p:cNvSpPr txBox="1"/>
          <p:nvPr/>
        </p:nvSpPr>
        <p:spPr>
          <a:xfrm>
            <a:off x="249381" y="1174425"/>
            <a:ext cx="10889673" cy="4154984"/>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21.7   NTT Faculty Access to Resources</a:t>
            </a:r>
          </a:p>
          <a:p>
            <a:r>
              <a:rPr lang="en-US" sz="2200" dirty="0">
                <a:solidFill>
                  <a:srgbClr val="7030A0"/>
                </a:solidFill>
                <a:latin typeface="+mj-lt"/>
              </a:rPr>
              <a:t> </a:t>
            </a:r>
            <a:r>
              <a:rPr lang="en-US" sz="2200" b="1" dirty="0">
                <a:solidFill>
                  <a:srgbClr val="7030A0"/>
                </a:solidFill>
                <a:latin typeface="+mj-lt"/>
              </a:rPr>
              <a:t>   </a:t>
            </a:r>
            <a:r>
              <a:rPr lang="en-US" sz="2200" dirty="0">
                <a:solidFill>
                  <a:srgbClr val="7030A0"/>
                </a:solidFill>
                <a:latin typeface="+mj-lt"/>
              </a:rPr>
              <a:t>Added language to allow for space for student meetings.</a:t>
            </a:r>
          </a:p>
          <a:p>
            <a:r>
              <a:rPr lang="en-US" sz="2200" dirty="0">
                <a:solidFill>
                  <a:srgbClr val="7030A0"/>
                </a:solidFill>
                <a:effectLst/>
                <a:latin typeface="+mj-lt"/>
                <a:ea typeface="Calibri" panose="020F0502020204030204" pitchFamily="34" charset="0"/>
              </a:rPr>
              <a:t>    ……space for confidential student meetings……..</a:t>
            </a:r>
          </a:p>
          <a:p>
            <a:endParaRPr lang="en-US" sz="2200" dirty="0">
              <a:solidFill>
                <a:srgbClr val="7030A0"/>
              </a:solidFill>
              <a:latin typeface="+mj-lt"/>
            </a:endParaRPr>
          </a:p>
          <a:p>
            <a:endParaRPr lang="en-US" sz="2200" dirty="0">
              <a:solidFill>
                <a:srgbClr val="7030A0"/>
              </a:solidFill>
              <a:latin typeface="+mj-lt"/>
            </a:endParaRPr>
          </a:p>
          <a:p>
            <a:r>
              <a:rPr lang="en-US" sz="2200" b="1" dirty="0">
                <a:solidFill>
                  <a:srgbClr val="7030A0"/>
                </a:solidFill>
                <a:effectLst/>
                <a:latin typeface="+mj-lt"/>
                <a:ea typeface="Calibri" panose="020F0502020204030204" pitchFamily="34" charset="0"/>
              </a:rPr>
              <a:t>Article 21.14.4.c(</a:t>
            </a:r>
            <a:r>
              <a:rPr lang="en-US" sz="2200" b="1" dirty="0" err="1">
                <a:solidFill>
                  <a:srgbClr val="7030A0"/>
                </a:solidFill>
                <a:effectLst/>
                <a:latin typeface="+mj-lt"/>
                <a:ea typeface="Calibri" panose="020F0502020204030204" pitchFamily="34" charset="0"/>
              </a:rPr>
              <a:t>i</a:t>
            </a:r>
            <a:r>
              <a:rPr lang="en-US" sz="2200" b="1" dirty="0">
                <a:solidFill>
                  <a:srgbClr val="7030A0"/>
                </a:solidFill>
                <a:effectLst/>
                <a:latin typeface="+mj-lt"/>
                <a:ea typeface="Calibri" panose="020F0502020204030204" pitchFamily="34" charset="0"/>
              </a:rPr>
              <a:t>)  Suspension and Dismissal for Disciplinary Reasons</a:t>
            </a:r>
          </a:p>
          <a:p>
            <a:r>
              <a:rPr lang="en-US" sz="2200" dirty="0">
                <a:solidFill>
                  <a:srgbClr val="7030A0"/>
                </a:solidFill>
                <a:latin typeface="+mj-lt"/>
                <a:ea typeface="Calibri" panose="020F0502020204030204" pitchFamily="34" charset="0"/>
              </a:rPr>
              <a:t>    Added </a:t>
            </a:r>
            <a:r>
              <a:rPr lang="en-US" sz="2200" dirty="0">
                <a:solidFill>
                  <a:srgbClr val="7030A0"/>
                </a:solidFill>
                <a:effectLst/>
                <a:latin typeface="+mj-lt"/>
                <a:ea typeface="Calibri" panose="020F0502020204030204" pitchFamily="34" charset="0"/>
              </a:rPr>
              <a:t>that any NTT member subject to the 21.14 dismissal process will be</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given a minimum of 3 weeks following receipt of notification of the formal</a:t>
            </a:r>
          </a:p>
          <a:p>
            <a:r>
              <a:rPr lang="en-US" sz="2200" dirty="0">
                <a:solidFill>
                  <a:srgbClr val="7030A0"/>
                </a:solidFill>
                <a:latin typeface="+mj-lt"/>
                <a:ea typeface="Calibri" panose="020F0502020204030204" pitchFamily="34" charset="0"/>
              </a:rPr>
              <a:t>   </a:t>
            </a:r>
            <a:r>
              <a:rPr lang="en-US" sz="2200" dirty="0">
                <a:solidFill>
                  <a:srgbClr val="7030A0"/>
                </a:solidFill>
                <a:effectLst/>
                <a:latin typeface="+mj-lt"/>
                <a:ea typeface="Calibri" panose="020F0502020204030204" pitchFamily="34" charset="0"/>
              </a:rPr>
              <a:t> charges per 21.14.4.b to prepare for the dismissal hearing.</a:t>
            </a:r>
            <a:endParaRPr lang="en-US" sz="2200" dirty="0">
              <a:solidFill>
                <a:srgbClr val="7030A0"/>
              </a:solidFill>
              <a:latin typeface="+mj-lt"/>
            </a:endParaRPr>
          </a:p>
          <a:p>
            <a:endParaRPr lang="en-US" sz="2200" dirty="0">
              <a:solidFill>
                <a:srgbClr val="7030A0"/>
              </a:solidFill>
              <a:latin typeface="+mj-lt"/>
            </a:endParaRPr>
          </a:p>
          <a:p>
            <a:r>
              <a:rPr lang="en-US" sz="2200" dirty="0">
                <a:solidFill>
                  <a:srgbClr val="7030A0"/>
                </a:solidFill>
                <a:latin typeface="+mj-lt"/>
              </a:rPr>
              <a:t>    The current language does not specify a time frame. Is consistent with TT</a:t>
            </a:r>
          </a:p>
          <a:p>
            <a:r>
              <a:rPr lang="en-US" sz="2200" dirty="0">
                <a:solidFill>
                  <a:srgbClr val="7030A0"/>
                </a:solidFill>
                <a:latin typeface="+mj-lt"/>
              </a:rPr>
              <a:t>    dismissal policy</a:t>
            </a:r>
          </a:p>
        </p:txBody>
      </p:sp>
    </p:spTree>
    <p:extLst>
      <p:ext uri="{BB962C8B-B14F-4D97-AF65-F5344CB8AC3E}">
        <p14:creationId xmlns:p14="http://schemas.microsoft.com/office/powerpoint/2010/main" val="259709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16174"/>
            <a:ext cx="10972800" cy="498226"/>
          </a:xfrm>
        </p:spPr>
        <p:txBody>
          <a:bodyPr>
            <a:noAutofit/>
          </a:bodyPr>
          <a:lstStyle/>
          <a:p>
            <a:pPr algn="ctr"/>
            <a:r>
              <a:rPr lang="en-US" sz="4000" b="1" dirty="0">
                <a:solidFill>
                  <a:srgbClr val="7030A0"/>
                </a:solidFill>
              </a:rPr>
              <a:t>Memorandum of Understandings</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C24F9ABB-DF8A-403E-B1C9-F96757F16AA0}"/>
              </a:ext>
            </a:extLst>
          </p:cNvPr>
          <p:cNvSpPr txBox="1"/>
          <p:nvPr/>
        </p:nvSpPr>
        <p:spPr>
          <a:xfrm>
            <a:off x="166254" y="1183661"/>
            <a:ext cx="11416146" cy="4832092"/>
          </a:xfrm>
          <a:prstGeom prst="rect">
            <a:avLst/>
          </a:prstGeom>
          <a:noFill/>
          <a:ln>
            <a:solidFill>
              <a:schemeClr val="bg2"/>
            </a:solidFill>
          </a:ln>
        </p:spPr>
        <p:txBody>
          <a:bodyPr wrap="square" rtlCol="0">
            <a:spAutoFit/>
          </a:bodyPr>
          <a:lstStyle/>
          <a:p>
            <a:r>
              <a:rPr lang="en-US" sz="2000" b="1" dirty="0">
                <a:solidFill>
                  <a:srgbClr val="7030A0"/>
                </a:solidFill>
                <a:latin typeface="+mj-lt"/>
              </a:rPr>
              <a:t>Assign teaching credit for master’s thesis and doctoral dissertation advising:</a:t>
            </a:r>
          </a:p>
          <a:p>
            <a:r>
              <a:rPr lang="en-US" dirty="0">
                <a:solidFill>
                  <a:srgbClr val="7030A0"/>
                </a:solidFill>
                <a:latin typeface="+mj-lt"/>
              </a:rPr>
              <a:t>The parties agree that the Provost will convene a committee for the purpose of researching whether and how UMass Boston departments and colleges provide teaching credit to faculty who advise students pursuing master's theses and doctoral dissertations and/or teach independent studies. By December 1, 2022, the committee will propose for the provost’s consideration the establishment of a baseline standard of whether and how teaching credit for these activities will be assigned, to apply across colleges and departments. The proposal will be submitted to the provost, the Faculty Council, Deans, and the Faculty Staff Union. The Provost will respond in writing by January 31, 2023.</a:t>
            </a:r>
          </a:p>
          <a:p>
            <a:endParaRPr lang="en-US" dirty="0">
              <a:solidFill>
                <a:srgbClr val="7030A0"/>
              </a:solidFill>
              <a:latin typeface="+mj-lt"/>
            </a:endParaRPr>
          </a:p>
          <a:p>
            <a:r>
              <a:rPr lang="en-US" sz="2000" b="1" dirty="0">
                <a:solidFill>
                  <a:srgbClr val="7030A0"/>
                </a:solidFill>
                <a:latin typeface="+mj-lt"/>
              </a:rPr>
              <a:t>NTTs participating in department governance</a:t>
            </a:r>
          </a:p>
          <a:p>
            <a:r>
              <a:rPr lang="en-US" dirty="0">
                <a:solidFill>
                  <a:srgbClr val="7030A0"/>
                </a:solidFill>
                <a:latin typeface="+mj-lt"/>
              </a:rPr>
              <a:t>The parties agree that the Provost will convene a committee for the purpose of researching how UMass Boston departments can better integrate non-tenure track faculty into department life. The committee will focus on ways in which Lecturers on continuing appointment (all ranks) can best participate in departmental governance. For instance, key questions may include under what circumstances, to what extent, and on what types of issues should lecturers on continuing appointment have voting rights within their respective departments.  </a:t>
            </a:r>
          </a:p>
          <a:p>
            <a:endParaRPr lang="en-US" dirty="0">
              <a:solidFill>
                <a:srgbClr val="7030A0"/>
              </a:solidFill>
              <a:latin typeface="+mj-lt"/>
            </a:endParaRPr>
          </a:p>
        </p:txBody>
      </p:sp>
    </p:spTree>
    <p:extLst>
      <p:ext uri="{BB962C8B-B14F-4D97-AF65-F5344CB8AC3E}">
        <p14:creationId xmlns:p14="http://schemas.microsoft.com/office/powerpoint/2010/main" val="101663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399496"/>
          </a:xfrm>
        </p:spPr>
        <p:txBody>
          <a:bodyPr>
            <a:noAutofit/>
          </a:bodyPr>
          <a:lstStyle/>
          <a:p>
            <a:pPr algn="ctr"/>
            <a:r>
              <a:rPr lang="en-US" sz="4000" b="1" dirty="0">
                <a:solidFill>
                  <a:srgbClr val="7030A0"/>
                </a:solidFill>
              </a:rPr>
              <a:t>Bargaining Process Overview</a:t>
            </a:r>
          </a:p>
        </p:txBody>
      </p:sp>
      <p:sp>
        <p:nvSpPr>
          <p:cNvPr id="2" name="Content Placeholder 1"/>
          <p:cNvSpPr>
            <a:spLocks noGrp="1"/>
          </p:cNvSpPr>
          <p:nvPr>
            <p:ph idx="1"/>
          </p:nvPr>
        </p:nvSpPr>
        <p:spPr>
          <a:xfrm>
            <a:off x="609600" y="1269507"/>
            <a:ext cx="10972800" cy="4884405"/>
          </a:xfrm>
        </p:spPr>
        <p:txBody>
          <a:bodyPr>
            <a:normAutofit/>
          </a:bodyPr>
          <a:lstStyle/>
          <a:p>
            <a:pPr marL="0" indent="0">
              <a:buNone/>
            </a:pPr>
            <a:endParaRPr lang="en-US" sz="2400" i="1" dirty="0">
              <a:solidFill>
                <a:srgbClr val="7030A0"/>
              </a:solidFill>
              <a:latin typeface="+mj-lt"/>
            </a:endParaRPr>
          </a:p>
          <a:p>
            <a:pPr marL="0" indent="0">
              <a:buNone/>
            </a:pPr>
            <a:endParaRPr lang="en-US" sz="2400" i="1" dirty="0">
              <a:solidFill>
                <a:srgbClr val="7030A0"/>
              </a:solidFill>
              <a:latin typeface="+mj-lt"/>
            </a:endParaRPr>
          </a:p>
          <a:p>
            <a:pPr marL="0" indent="0">
              <a:buNone/>
            </a:pPr>
            <a:endParaRPr lang="en-US" sz="2400" i="1" dirty="0">
              <a:solidFill>
                <a:schemeClr val="accent1">
                  <a:lumMod val="50000"/>
                </a:schemeClr>
              </a:solidFill>
              <a:latin typeface="+mj-lt"/>
            </a:endParaRPr>
          </a:p>
          <a:p>
            <a:pPr marL="0" indent="0">
              <a:buNone/>
            </a:pPr>
            <a:endParaRPr lang="en-US" sz="2400" i="1" dirty="0">
              <a:latin typeface="+mj-lt"/>
            </a:endParaRPr>
          </a:p>
        </p:txBody>
      </p:sp>
      <p:sp>
        <p:nvSpPr>
          <p:cNvPr id="4" name="TextBox 3">
            <a:extLst>
              <a:ext uri="{FF2B5EF4-FFF2-40B4-BE49-F238E27FC236}">
                <a16:creationId xmlns:a16="http://schemas.microsoft.com/office/drawing/2014/main" id="{E9D206F7-3DDC-4BC3-8C94-D770A8CC29E7}"/>
              </a:ext>
            </a:extLst>
          </p:cNvPr>
          <p:cNvSpPr txBox="1"/>
          <p:nvPr/>
        </p:nvSpPr>
        <p:spPr>
          <a:xfrm>
            <a:off x="387658" y="994299"/>
            <a:ext cx="10972800" cy="5447645"/>
          </a:xfrm>
          <a:prstGeom prst="rect">
            <a:avLst/>
          </a:prstGeom>
          <a:noFill/>
          <a:ln>
            <a:solidFill>
              <a:schemeClr val="bg2"/>
            </a:solidFill>
          </a:ln>
        </p:spPr>
        <p:txBody>
          <a:bodyPr wrap="square" rtlCol="0">
            <a:spAutoFit/>
          </a:bodyPr>
          <a:lstStyle/>
          <a:p>
            <a:r>
              <a:rPr lang="en-US" sz="2200" b="1" dirty="0">
                <a:solidFill>
                  <a:srgbClr val="7030A0"/>
                </a:solidFill>
                <a:latin typeface="+mj-lt"/>
              </a:rPr>
              <a:t>Core Bargaining Team (CBT) Established (October 2019)</a:t>
            </a:r>
          </a:p>
          <a:p>
            <a:r>
              <a:rPr lang="en-US" sz="2200" dirty="0">
                <a:solidFill>
                  <a:srgbClr val="7030A0"/>
                </a:solidFill>
                <a:latin typeface="+mj-lt"/>
              </a:rPr>
              <a:t>     FSU announces taking applications to serve on the team</a:t>
            </a:r>
          </a:p>
          <a:p>
            <a:r>
              <a:rPr lang="en-US" sz="2200" dirty="0">
                <a:solidFill>
                  <a:srgbClr val="7030A0"/>
                </a:solidFill>
                <a:latin typeface="+mj-lt"/>
              </a:rPr>
              <a:t>     FSU Executive Committee selects the team. </a:t>
            </a:r>
          </a:p>
          <a:p>
            <a:r>
              <a:rPr lang="en-US" sz="2200" dirty="0">
                <a:solidFill>
                  <a:srgbClr val="7030A0"/>
                </a:solidFill>
                <a:latin typeface="+mj-lt"/>
              </a:rPr>
              <a:t>			</a:t>
            </a:r>
            <a:endParaRPr lang="en-US" sz="1100"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Bargaining Survey (November 2019)</a:t>
            </a:r>
          </a:p>
          <a:p>
            <a:r>
              <a:rPr lang="en-US" sz="2200" dirty="0">
                <a:solidFill>
                  <a:srgbClr val="7030A0"/>
                </a:solidFill>
                <a:latin typeface="+mj-lt"/>
              </a:rPr>
              <a:t>	CBT drafts survey questions  and sends to members.</a:t>
            </a:r>
          </a:p>
          <a:p>
            <a:r>
              <a:rPr lang="en-US" sz="2200" dirty="0">
                <a:solidFill>
                  <a:srgbClr val="7030A0"/>
                </a:solidFill>
                <a:latin typeface="+mj-lt"/>
              </a:rPr>
              <a:t>	Analysis of responses. </a:t>
            </a:r>
          </a:p>
          <a:p>
            <a:r>
              <a:rPr lang="en-US" sz="2200" dirty="0">
                <a:solidFill>
                  <a:srgbClr val="7030A0"/>
                </a:solidFill>
                <a:latin typeface="+mj-lt"/>
              </a:rPr>
              <a:t>			</a:t>
            </a:r>
          </a:p>
          <a:p>
            <a:r>
              <a:rPr lang="en-US" sz="2200" b="1" dirty="0">
                <a:solidFill>
                  <a:srgbClr val="7030A0"/>
                </a:solidFill>
                <a:latin typeface="+mj-lt"/>
              </a:rPr>
              <a:t>			CBT Formulates proposal (December to February) </a:t>
            </a:r>
          </a:p>
          <a:p>
            <a:r>
              <a:rPr lang="en-US" sz="2200" dirty="0">
                <a:solidFill>
                  <a:srgbClr val="7030A0"/>
                </a:solidFill>
                <a:latin typeface="+mj-lt"/>
              </a:rPr>
              <a:t>			Team uses survey responses to develop proposals.</a:t>
            </a:r>
          </a:p>
          <a:p>
            <a:endParaRPr lang="en-US" sz="1600"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Meet with Administration (March 2020)</a:t>
            </a:r>
          </a:p>
          <a:p>
            <a:r>
              <a:rPr lang="en-US" sz="2200" dirty="0">
                <a:solidFill>
                  <a:srgbClr val="7030A0"/>
                </a:solidFill>
                <a:latin typeface="+mj-lt"/>
              </a:rPr>
              <a:t>					Bargaining sessions begin. </a:t>
            </a:r>
          </a:p>
          <a:p>
            <a:r>
              <a:rPr lang="en-US" sz="2200" dirty="0">
                <a:solidFill>
                  <a:srgbClr val="7030A0"/>
                </a:solidFill>
                <a:latin typeface="+mj-lt"/>
              </a:rPr>
              <a:t>					</a:t>
            </a:r>
            <a:r>
              <a:rPr lang="en-US" sz="2400" dirty="0">
                <a:solidFill>
                  <a:srgbClr val="7030A0"/>
                </a:solidFill>
                <a:latin typeface="+mj-lt"/>
              </a:rPr>
              <a:t>					</a:t>
            </a:r>
            <a:endParaRPr lang="en-US" sz="2200"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Agreement!</a:t>
            </a:r>
            <a:r>
              <a:rPr lang="en-US" sz="2200" dirty="0">
                <a:solidFill>
                  <a:srgbClr val="7030A0"/>
                </a:solidFill>
                <a:latin typeface="+mj-lt"/>
              </a:rPr>
              <a:t>  </a:t>
            </a:r>
          </a:p>
          <a:p>
            <a:r>
              <a:rPr lang="en-US" sz="2200" dirty="0">
                <a:solidFill>
                  <a:srgbClr val="7030A0"/>
                </a:solidFill>
                <a:latin typeface="+mj-lt"/>
              </a:rPr>
              <a:t>							11:15PM on December 22, 2021. </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372863"/>
          </a:xfrm>
        </p:spPr>
        <p:txBody>
          <a:bodyPr>
            <a:noAutofit/>
          </a:bodyPr>
          <a:lstStyle/>
          <a:p>
            <a:pPr algn="ctr"/>
            <a:r>
              <a:rPr lang="en-US" sz="4000" b="1" dirty="0">
                <a:solidFill>
                  <a:srgbClr val="7030A0"/>
                </a:solidFill>
              </a:rPr>
              <a:t>Contract Ratification Timeline</a:t>
            </a:r>
          </a:p>
        </p:txBody>
      </p:sp>
      <p:sp>
        <p:nvSpPr>
          <p:cNvPr id="2" name="Content Placeholder 1"/>
          <p:cNvSpPr>
            <a:spLocks noGrp="1"/>
          </p:cNvSpPr>
          <p:nvPr>
            <p:ph idx="1"/>
          </p:nvPr>
        </p:nvSpPr>
        <p:spPr>
          <a:xfrm>
            <a:off x="609600" y="1083077"/>
            <a:ext cx="10972800" cy="5070836"/>
          </a:xfrm>
        </p:spPr>
        <p:txBody>
          <a:bodyPr>
            <a:normAutofit/>
          </a:bodyPr>
          <a:lstStyle/>
          <a:p>
            <a:pPr marL="0" indent="0">
              <a:buNone/>
            </a:pPr>
            <a:endParaRPr lang="en-US" sz="2400" i="1" dirty="0">
              <a:solidFill>
                <a:srgbClr val="7030A0"/>
              </a:solidFill>
              <a:latin typeface="+mj-lt"/>
            </a:endParaRPr>
          </a:p>
          <a:p>
            <a:pPr marL="0" indent="0">
              <a:buNone/>
            </a:pPr>
            <a:endParaRPr lang="en-US" sz="2400" i="1" dirty="0">
              <a:solidFill>
                <a:srgbClr val="7030A0"/>
              </a:solidFill>
              <a:latin typeface="+mj-lt"/>
            </a:endParaRPr>
          </a:p>
          <a:p>
            <a:pPr marL="0" indent="0">
              <a:buNone/>
            </a:pPr>
            <a:endParaRPr lang="en-US" sz="2400" i="1" dirty="0">
              <a:solidFill>
                <a:schemeClr val="accent1">
                  <a:lumMod val="50000"/>
                </a:schemeClr>
              </a:solidFill>
              <a:latin typeface="+mj-lt"/>
            </a:endParaRPr>
          </a:p>
          <a:p>
            <a:pPr marL="0" indent="0">
              <a:buNone/>
            </a:pPr>
            <a:endParaRPr lang="en-US" sz="2400" i="1" dirty="0">
              <a:latin typeface="+mj-lt"/>
            </a:endParaRPr>
          </a:p>
        </p:txBody>
      </p:sp>
      <p:sp>
        <p:nvSpPr>
          <p:cNvPr id="4" name="TextBox 3">
            <a:extLst>
              <a:ext uri="{FF2B5EF4-FFF2-40B4-BE49-F238E27FC236}">
                <a16:creationId xmlns:a16="http://schemas.microsoft.com/office/drawing/2014/main" id="{5D4FB357-236F-443F-8CE3-86DE8034ED88}"/>
              </a:ext>
            </a:extLst>
          </p:cNvPr>
          <p:cNvSpPr txBox="1"/>
          <p:nvPr/>
        </p:nvSpPr>
        <p:spPr>
          <a:xfrm>
            <a:off x="609600" y="1083077"/>
            <a:ext cx="10780450" cy="5816977"/>
          </a:xfrm>
          <a:prstGeom prst="rect">
            <a:avLst/>
          </a:prstGeom>
          <a:noFill/>
          <a:ln>
            <a:solidFill>
              <a:schemeClr val="bg2"/>
            </a:solidFill>
          </a:ln>
        </p:spPr>
        <p:txBody>
          <a:bodyPr wrap="square" rtlCol="0">
            <a:spAutoFit/>
          </a:bodyPr>
          <a:lstStyle/>
          <a:p>
            <a:r>
              <a:rPr lang="en-US" sz="2200" b="1" dirty="0">
                <a:solidFill>
                  <a:srgbClr val="7030A0"/>
                </a:solidFill>
                <a:latin typeface="+mj-lt"/>
              </a:rPr>
              <a:t>Agreement becomes Memorandum of Understanding (MOU)</a:t>
            </a:r>
          </a:p>
          <a:p>
            <a:r>
              <a:rPr lang="en-US" sz="2200" dirty="0">
                <a:solidFill>
                  <a:srgbClr val="7030A0"/>
                </a:solidFill>
                <a:latin typeface="+mj-lt"/>
              </a:rPr>
              <a:t>    Verbal and written agreements are put into a MOU.</a:t>
            </a:r>
          </a:p>
          <a:p>
            <a:r>
              <a:rPr lang="en-US" sz="2200" dirty="0">
                <a:solidFill>
                  <a:srgbClr val="7030A0"/>
                </a:solidFill>
                <a:latin typeface="+mj-lt"/>
              </a:rPr>
              <a:t>    FSU and Administration review and agree to MOU language.**</a:t>
            </a:r>
          </a:p>
          <a:p>
            <a:endParaRPr lang="en-US" sz="1600"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Members informed </a:t>
            </a:r>
          </a:p>
          <a:p>
            <a:r>
              <a:rPr lang="en-US" sz="2200" b="1" dirty="0">
                <a:solidFill>
                  <a:srgbClr val="7030A0"/>
                </a:solidFill>
                <a:latin typeface="+mj-lt"/>
              </a:rPr>
              <a:t>	</a:t>
            </a:r>
            <a:r>
              <a:rPr lang="en-US" sz="2200" dirty="0">
                <a:solidFill>
                  <a:srgbClr val="7030A0"/>
                </a:solidFill>
                <a:latin typeface="+mj-lt"/>
              </a:rPr>
              <a:t>Unit members informed of agreement (December 23</a:t>
            </a:r>
            <a:r>
              <a:rPr lang="en-US" sz="2200" baseline="30000" dirty="0">
                <a:solidFill>
                  <a:srgbClr val="7030A0"/>
                </a:solidFill>
                <a:latin typeface="+mj-lt"/>
              </a:rPr>
              <a:t>rd</a:t>
            </a:r>
            <a:r>
              <a:rPr lang="en-US" sz="2200" dirty="0">
                <a:solidFill>
                  <a:srgbClr val="7030A0"/>
                </a:solidFill>
                <a:latin typeface="+mj-lt"/>
              </a:rPr>
              <a:t>) </a:t>
            </a:r>
          </a:p>
          <a:p>
            <a:r>
              <a:rPr lang="en-US" sz="2200" dirty="0">
                <a:solidFill>
                  <a:srgbClr val="7030A0"/>
                </a:solidFill>
                <a:latin typeface="+mj-lt"/>
              </a:rPr>
              <a:t>	Email sent with specifics on what was agreed. (January 13</a:t>
            </a:r>
            <a:r>
              <a:rPr lang="en-US" sz="2200" baseline="30000" dirty="0">
                <a:solidFill>
                  <a:srgbClr val="7030A0"/>
                </a:solidFill>
                <a:latin typeface="+mj-lt"/>
              </a:rPr>
              <a:t>th</a:t>
            </a:r>
            <a:r>
              <a:rPr lang="en-US" sz="2200" dirty="0">
                <a:solidFill>
                  <a:srgbClr val="7030A0"/>
                </a:solidFill>
                <a:latin typeface="+mj-lt"/>
              </a:rPr>
              <a:t>) </a:t>
            </a:r>
          </a:p>
          <a:p>
            <a:endParaRPr lang="en-US" sz="1600" b="1"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Member Meeting  (January 26</a:t>
            </a:r>
            <a:r>
              <a:rPr lang="en-US" sz="2200" b="1" baseline="30000" dirty="0">
                <a:solidFill>
                  <a:srgbClr val="7030A0"/>
                </a:solidFill>
                <a:latin typeface="+mj-lt"/>
              </a:rPr>
              <a:t>th</a:t>
            </a:r>
            <a:r>
              <a:rPr lang="en-US" sz="2200" b="1" dirty="0">
                <a:solidFill>
                  <a:srgbClr val="7030A0"/>
                </a:solidFill>
                <a:latin typeface="+mj-lt"/>
              </a:rPr>
              <a:t>)</a:t>
            </a:r>
          </a:p>
          <a:p>
            <a:r>
              <a:rPr lang="en-US" sz="2200" dirty="0">
                <a:solidFill>
                  <a:srgbClr val="7030A0"/>
                </a:solidFill>
                <a:latin typeface="+mj-lt"/>
              </a:rPr>
              <a:t>		Review MOU content.</a:t>
            </a:r>
          </a:p>
          <a:p>
            <a:endParaRPr lang="en-US" sz="1600" dirty="0">
              <a:solidFill>
                <a:srgbClr val="7030A0"/>
              </a:solidFill>
              <a:latin typeface="+mj-lt"/>
            </a:endParaRPr>
          </a:p>
          <a:p>
            <a:r>
              <a:rPr lang="en-US" sz="2200" dirty="0">
                <a:solidFill>
                  <a:srgbClr val="7030A0"/>
                </a:solidFill>
                <a:latin typeface="+mj-lt"/>
              </a:rPr>
              <a:t>			</a:t>
            </a:r>
            <a:r>
              <a:rPr lang="en-US" sz="2200" b="1" dirty="0">
                <a:solidFill>
                  <a:srgbClr val="7030A0"/>
                </a:solidFill>
                <a:latin typeface="+mj-lt"/>
              </a:rPr>
              <a:t>Ratification Vote (January 27</a:t>
            </a:r>
            <a:r>
              <a:rPr lang="en-US" sz="2200" b="1" baseline="30000" dirty="0">
                <a:solidFill>
                  <a:srgbClr val="7030A0"/>
                </a:solidFill>
                <a:latin typeface="+mj-lt"/>
              </a:rPr>
              <a:t>th</a:t>
            </a:r>
            <a:r>
              <a:rPr lang="en-US" sz="2200" b="1" dirty="0">
                <a:solidFill>
                  <a:srgbClr val="7030A0"/>
                </a:solidFill>
                <a:latin typeface="+mj-lt"/>
              </a:rPr>
              <a:t> to February 2</a:t>
            </a:r>
            <a:r>
              <a:rPr lang="en-US" sz="2200" b="1" baseline="30000" dirty="0">
                <a:solidFill>
                  <a:srgbClr val="7030A0"/>
                </a:solidFill>
                <a:latin typeface="+mj-lt"/>
              </a:rPr>
              <a:t>nd</a:t>
            </a:r>
            <a:r>
              <a:rPr lang="en-US" sz="2200" b="1" dirty="0">
                <a:solidFill>
                  <a:srgbClr val="7030A0"/>
                </a:solidFill>
                <a:latin typeface="+mj-lt"/>
              </a:rPr>
              <a:t>) </a:t>
            </a:r>
          </a:p>
          <a:p>
            <a:r>
              <a:rPr lang="en-US" sz="2200" dirty="0">
                <a:solidFill>
                  <a:srgbClr val="7030A0"/>
                </a:solidFill>
                <a:latin typeface="+mj-lt"/>
              </a:rPr>
              <a:t>			Unit members vote to ratify the contract.</a:t>
            </a:r>
          </a:p>
          <a:p>
            <a:r>
              <a:rPr lang="en-US" sz="2200" dirty="0">
                <a:solidFill>
                  <a:srgbClr val="7030A0"/>
                </a:solidFill>
                <a:latin typeface="+mj-lt"/>
              </a:rPr>
              <a:t>			The FSU Executive Committee voted unanimously to</a:t>
            </a:r>
          </a:p>
          <a:p>
            <a:r>
              <a:rPr lang="en-US" sz="2200" dirty="0">
                <a:solidFill>
                  <a:srgbClr val="7030A0"/>
                </a:solidFill>
                <a:latin typeface="+mj-lt"/>
              </a:rPr>
              <a:t>			recommend ratification </a:t>
            </a:r>
          </a:p>
          <a:p>
            <a:endParaRPr lang="en-US" sz="1600" dirty="0">
              <a:solidFill>
                <a:srgbClr val="7030A0"/>
              </a:solidFill>
              <a:latin typeface="+mj-lt"/>
            </a:endParaRPr>
          </a:p>
          <a:p>
            <a:r>
              <a:rPr lang="en-US" sz="1600" i="1" dirty="0">
                <a:solidFill>
                  <a:srgbClr val="7030A0"/>
                </a:solidFill>
                <a:latin typeface="+mj-lt"/>
              </a:rPr>
              <a:t>** Note: Placing the MOU language into the 150-page contract document will begin soon. This takes time so as to make sure new language has been properly incorporated. </a:t>
            </a:r>
            <a:r>
              <a:rPr lang="en-US" sz="2200" dirty="0">
                <a:solidFill>
                  <a:srgbClr val="7030A0"/>
                </a:solidFill>
                <a:latin typeface="+mj-lt"/>
              </a:rPr>
              <a:t>			</a:t>
            </a:r>
          </a:p>
        </p:txBody>
      </p:sp>
    </p:spTree>
    <p:extLst>
      <p:ext uri="{BB962C8B-B14F-4D97-AF65-F5344CB8AC3E}">
        <p14:creationId xmlns:p14="http://schemas.microsoft.com/office/powerpoint/2010/main" val="1401099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372863"/>
          </a:xfrm>
        </p:spPr>
        <p:txBody>
          <a:bodyPr>
            <a:noAutofit/>
          </a:bodyPr>
          <a:lstStyle/>
          <a:p>
            <a:pPr algn="ctr"/>
            <a:r>
              <a:rPr lang="en-US" sz="4000" b="1" dirty="0">
                <a:solidFill>
                  <a:srgbClr val="7030A0"/>
                </a:solidFill>
              </a:rPr>
              <a:t>Contract Ratification</a:t>
            </a:r>
          </a:p>
        </p:txBody>
      </p:sp>
      <p:sp>
        <p:nvSpPr>
          <p:cNvPr id="2" name="Content Placeholder 1"/>
          <p:cNvSpPr>
            <a:spLocks noGrp="1"/>
          </p:cNvSpPr>
          <p:nvPr>
            <p:ph idx="1"/>
          </p:nvPr>
        </p:nvSpPr>
        <p:spPr>
          <a:xfrm>
            <a:off x="609600" y="1083077"/>
            <a:ext cx="10972800" cy="5070836"/>
          </a:xfrm>
        </p:spPr>
        <p:txBody>
          <a:bodyPr>
            <a:normAutofit/>
          </a:bodyPr>
          <a:lstStyle/>
          <a:p>
            <a:pPr marL="0" indent="0">
              <a:buNone/>
            </a:pPr>
            <a:endParaRPr lang="en-US" sz="2400" i="1" dirty="0">
              <a:solidFill>
                <a:srgbClr val="7030A0"/>
              </a:solidFill>
              <a:latin typeface="+mj-lt"/>
            </a:endParaRPr>
          </a:p>
          <a:p>
            <a:pPr marL="0" indent="0">
              <a:buNone/>
            </a:pPr>
            <a:endParaRPr lang="en-US" sz="2400" i="1" dirty="0">
              <a:solidFill>
                <a:srgbClr val="7030A0"/>
              </a:solidFill>
              <a:latin typeface="+mj-lt"/>
            </a:endParaRPr>
          </a:p>
          <a:p>
            <a:pPr marL="0" indent="0">
              <a:buNone/>
            </a:pPr>
            <a:endParaRPr lang="en-US" sz="2400" i="1" dirty="0">
              <a:solidFill>
                <a:schemeClr val="accent1">
                  <a:lumMod val="50000"/>
                </a:schemeClr>
              </a:solidFill>
              <a:latin typeface="+mj-lt"/>
            </a:endParaRPr>
          </a:p>
          <a:p>
            <a:pPr marL="0" indent="0">
              <a:buNone/>
            </a:pPr>
            <a:endParaRPr lang="en-US" sz="2400" i="1" dirty="0">
              <a:latin typeface="+mj-lt"/>
            </a:endParaRPr>
          </a:p>
        </p:txBody>
      </p:sp>
      <p:sp>
        <p:nvSpPr>
          <p:cNvPr id="4" name="TextBox 3">
            <a:extLst>
              <a:ext uri="{FF2B5EF4-FFF2-40B4-BE49-F238E27FC236}">
                <a16:creationId xmlns:a16="http://schemas.microsoft.com/office/drawing/2014/main" id="{5D4FB357-236F-443F-8CE3-86DE8034ED88}"/>
              </a:ext>
            </a:extLst>
          </p:cNvPr>
          <p:cNvSpPr txBox="1"/>
          <p:nvPr/>
        </p:nvSpPr>
        <p:spPr>
          <a:xfrm>
            <a:off x="532660" y="1020932"/>
            <a:ext cx="10857390" cy="5170646"/>
          </a:xfrm>
          <a:prstGeom prst="rect">
            <a:avLst/>
          </a:prstGeom>
          <a:noFill/>
          <a:ln>
            <a:solidFill>
              <a:schemeClr val="bg2"/>
            </a:solidFill>
          </a:ln>
        </p:spPr>
        <p:txBody>
          <a:bodyPr wrap="square" rtlCol="0">
            <a:spAutoFit/>
          </a:bodyPr>
          <a:lstStyle/>
          <a:p>
            <a:r>
              <a:rPr lang="en-US" sz="2200" b="1" dirty="0">
                <a:solidFill>
                  <a:srgbClr val="7030A0"/>
                </a:solidFill>
                <a:latin typeface="+mj-lt"/>
              </a:rPr>
              <a:t>Who ratifies the contract?</a:t>
            </a:r>
          </a:p>
          <a:p>
            <a:r>
              <a:rPr lang="en-US" sz="2200" dirty="0">
                <a:solidFill>
                  <a:srgbClr val="7030A0"/>
                </a:solidFill>
                <a:latin typeface="+mj-lt"/>
              </a:rPr>
              <a:t>FSU dues paying members. 	</a:t>
            </a:r>
          </a:p>
          <a:p>
            <a:endParaRPr lang="en-US" sz="2200" dirty="0">
              <a:solidFill>
                <a:srgbClr val="7030A0"/>
              </a:solidFill>
              <a:latin typeface="+mj-lt"/>
            </a:endParaRPr>
          </a:p>
          <a:p>
            <a:r>
              <a:rPr lang="en-US" sz="2200" b="1" dirty="0">
                <a:solidFill>
                  <a:srgbClr val="7030A0"/>
                </a:solidFill>
                <a:latin typeface="+mj-lt"/>
              </a:rPr>
              <a:t>What does a yes vote mean?</a:t>
            </a:r>
          </a:p>
          <a:p>
            <a:pPr marL="0" marR="0" algn="l">
              <a:spcBef>
                <a:spcPts val="0"/>
              </a:spcBef>
              <a:spcAft>
                <a:spcPts val="0"/>
              </a:spcAft>
            </a:pPr>
            <a:r>
              <a:rPr lang="en-US" sz="2200" b="0" i="0" dirty="0">
                <a:solidFill>
                  <a:srgbClr val="7030A0"/>
                </a:solidFill>
                <a:effectLst/>
                <a:latin typeface="+mj-lt"/>
              </a:rPr>
              <a:t>If a majority vote to ratify the contract, this means that the agreed upon language is now adopted and can be implemented. This also means our pay increase funds can be sought from the Commonwealth.  In addition, all other contract articles will go into effect if the specific item does not contain an effective date. </a:t>
            </a:r>
          </a:p>
          <a:p>
            <a:pPr marL="0" marR="0" algn="l">
              <a:spcBef>
                <a:spcPts val="0"/>
              </a:spcBef>
              <a:spcAft>
                <a:spcPts val="0"/>
              </a:spcAft>
            </a:pPr>
            <a:r>
              <a:rPr lang="en-US" sz="2200" b="1" i="0" dirty="0">
                <a:solidFill>
                  <a:srgbClr val="7030A0"/>
                </a:solidFill>
                <a:effectLst/>
                <a:latin typeface="+mj-lt"/>
              </a:rPr>
              <a:t> </a:t>
            </a:r>
          </a:p>
          <a:p>
            <a:pPr marL="0" marR="0" algn="l">
              <a:spcBef>
                <a:spcPts val="0"/>
              </a:spcBef>
              <a:spcAft>
                <a:spcPts val="0"/>
              </a:spcAft>
            </a:pPr>
            <a:r>
              <a:rPr lang="en-US" sz="2200" b="1" dirty="0">
                <a:solidFill>
                  <a:srgbClr val="7030A0"/>
                </a:solidFill>
                <a:latin typeface="+mj-lt"/>
              </a:rPr>
              <a:t>What dos a no vote mean? </a:t>
            </a:r>
            <a:endParaRPr lang="en-US" sz="2200" b="1" i="0" dirty="0">
              <a:solidFill>
                <a:srgbClr val="7030A0"/>
              </a:solidFill>
              <a:effectLst/>
              <a:latin typeface="+mj-lt"/>
            </a:endParaRPr>
          </a:p>
          <a:p>
            <a:pPr marL="0" marR="0" algn="l">
              <a:spcBef>
                <a:spcPts val="0"/>
              </a:spcBef>
              <a:spcAft>
                <a:spcPts val="0"/>
              </a:spcAft>
            </a:pPr>
            <a:r>
              <a:rPr lang="en-US" sz="2200" b="0" i="0" dirty="0">
                <a:solidFill>
                  <a:srgbClr val="7030A0"/>
                </a:solidFill>
                <a:effectLst/>
                <a:latin typeface="+mj-lt"/>
              </a:rPr>
              <a:t>If a majority vote not to ratify the contract, then the contract will not be adopted, and the parties will have to return to the table to renegotiate the terms and conditions of your 2020-2023 contract.</a:t>
            </a:r>
            <a:endParaRPr lang="en-US" sz="2200" dirty="0">
              <a:solidFill>
                <a:srgbClr val="7030A0"/>
              </a:solidFill>
              <a:latin typeface="+mj-lt"/>
            </a:endParaRPr>
          </a:p>
          <a:p>
            <a:r>
              <a:rPr lang="en-US" sz="2200" dirty="0">
                <a:solidFill>
                  <a:srgbClr val="7030A0"/>
                </a:solidFill>
                <a:latin typeface="+mj-lt"/>
              </a:rPr>
              <a:t>		</a:t>
            </a:r>
          </a:p>
        </p:txBody>
      </p:sp>
    </p:spTree>
    <p:extLst>
      <p:ext uri="{BB962C8B-B14F-4D97-AF65-F5344CB8AC3E}">
        <p14:creationId xmlns:p14="http://schemas.microsoft.com/office/powerpoint/2010/main" val="519394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26 Salaries</a:t>
            </a:r>
          </a:p>
        </p:txBody>
      </p:sp>
      <p:sp>
        <p:nvSpPr>
          <p:cNvPr id="4" name="TextBox 3">
            <a:extLst>
              <a:ext uri="{FF2B5EF4-FFF2-40B4-BE49-F238E27FC236}">
                <a16:creationId xmlns:a16="http://schemas.microsoft.com/office/drawing/2014/main" id="{5D4FB357-236F-443F-8CE3-86DE8034ED88}"/>
              </a:ext>
            </a:extLst>
          </p:cNvPr>
          <p:cNvSpPr txBox="1"/>
          <p:nvPr/>
        </p:nvSpPr>
        <p:spPr>
          <a:xfrm>
            <a:off x="532660" y="834502"/>
            <a:ext cx="10795246" cy="5663089"/>
          </a:xfrm>
          <a:prstGeom prst="rect">
            <a:avLst/>
          </a:prstGeom>
          <a:noFill/>
          <a:ln>
            <a:solidFill>
              <a:schemeClr val="bg2"/>
            </a:solidFill>
          </a:ln>
        </p:spPr>
        <p:txBody>
          <a:bodyPr wrap="square" rtlCol="0">
            <a:spAutoFit/>
          </a:bodyPr>
          <a:lstStyle/>
          <a:p>
            <a:r>
              <a:rPr lang="en-US" sz="2200" b="1" dirty="0">
                <a:solidFill>
                  <a:srgbClr val="7030A0"/>
                </a:solidFill>
                <a:latin typeface="+mj-lt"/>
              </a:rPr>
              <a:t>What we get (less Associate Lecturers) </a:t>
            </a:r>
          </a:p>
          <a:p>
            <a:r>
              <a:rPr lang="en-US" sz="2200" dirty="0">
                <a:solidFill>
                  <a:srgbClr val="7030A0"/>
                </a:solidFill>
                <a:latin typeface="+mj-lt"/>
              </a:rPr>
              <a:t>2.5% in year one of the contract (effective July 2020);</a:t>
            </a:r>
          </a:p>
          <a:p>
            <a:r>
              <a:rPr lang="en-US" sz="2200" dirty="0">
                <a:solidFill>
                  <a:srgbClr val="7030A0"/>
                </a:solidFill>
                <a:latin typeface="+mj-lt"/>
              </a:rPr>
              <a:t>2% in year two (July 2021); </a:t>
            </a:r>
          </a:p>
          <a:p>
            <a:r>
              <a:rPr lang="en-US" sz="2200" dirty="0">
                <a:solidFill>
                  <a:srgbClr val="7030A0"/>
                </a:solidFill>
                <a:latin typeface="+mj-lt"/>
              </a:rPr>
              <a:t>2% in year three (July 2022);</a:t>
            </a:r>
          </a:p>
          <a:p>
            <a:r>
              <a:rPr lang="en-US" sz="2200" dirty="0">
                <a:solidFill>
                  <a:srgbClr val="7030A0"/>
                </a:solidFill>
                <a:latin typeface="+mj-lt"/>
              </a:rPr>
              <a:t>1.5% bonus in year one to recognize the special efforts faculty put into converting courses to remote modality due to the pandemic.</a:t>
            </a:r>
          </a:p>
          <a:p>
            <a:endParaRPr lang="en-US" sz="1600" b="1" dirty="0">
              <a:solidFill>
                <a:srgbClr val="7030A0"/>
              </a:solidFill>
              <a:latin typeface="+mj-lt"/>
            </a:endParaRPr>
          </a:p>
          <a:p>
            <a:r>
              <a:rPr lang="en-US" sz="2200" dirty="0">
                <a:solidFill>
                  <a:srgbClr val="7030A0"/>
                </a:solidFill>
                <a:latin typeface="+mj-lt"/>
              </a:rPr>
              <a:t>There is no merit pay.  You will see that merit pay remains in the contract yet with the note suspended for the 2020 -2023 contract. </a:t>
            </a:r>
          </a:p>
          <a:p>
            <a:endParaRPr lang="en-US" sz="1600" b="1" dirty="0">
              <a:solidFill>
                <a:srgbClr val="7030A0"/>
              </a:solidFill>
              <a:latin typeface="+mj-lt"/>
            </a:endParaRPr>
          </a:p>
          <a:p>
            <a:r>
              <a:rPr lang="en-US" sz="2200" b="1" dirty="0">
                <a:solidFill>
                  <a:srgbClr val="7030A0"/>
                </a:solidFill>
                <a:latin typeface="+mj-lt"/>
              </a:rPr>
              <a:t>The contract language</a:t>
            </a:r>
          </a:p>
          <a:p>
            <a:r>
              <a:rPr lang="en-US" sz="2200" dirty="0">
                <a:solidFill>
                  <a:srgbClr val="7030A0"/>
                </a:solidFill>
                <a:latin typeface="+mj-lt"/>
              </a:rPr>
              <a:t>26.1.1  Across the board (ATB) raises</a:t>
            </a:r>
          </a:p>
          <a:p>
            <a:endParaRPr lang="en-US" sz="2200" dirty="0">
              <a:solidFill>
                <a:srgbClr val="7030A0"/>
              </a:solidFill>
              <a:latin typeface="+mj-lt"/>
            </a:endParaRPr>
          </a:p>
          <a:p>
            <a:endParaRPr lang="en-US" sz="2200" dirty="0">
              <a:solidFill>
                <a:srgbClr val="7030A0"/>
              </a:solidFill>
              <a:latin typeface="+mj-lt"/>
            </a:endParaRPr>
          </a:p>
          <a:p>
            <a:endParaRPr lang="en-US" sz="2200" dirty="0">
              <a:solidFill>
                <a:srgbClr val="7030A0"/>
              </a:solidFill>
              <a:latin typeface="+mj-lt"/>
            </a:endParaRPr>
          </a:p>
          <a:p>
            <a:endParaRPr lang="en-US" sz="2200" dirty="0">
              <a:solidFill>
                <a:srgbClr val="7030A0"/>
              </a:solidFill>
              <a:latin typeface="+mj-lt"/>
            </a:endParaRPr>
          </a:p>
          <a:p>
            <a:endParaRPr lang="en-US" sz="2200" dirty="0">
              <a:solidFill>
                <a:srgbClr val="7030A0"/>
              </a:solidFill>
              <a:latin typeface="+mj-lt"/>
            </a:endParaRPr>
          </a:p>
        </p:txBody>
      </p:sp>
      <p:graphicFrame>
        <p:nvGraphicFramePr>
          <p:cNvPr id="12" name="Table 11">
            <a:extLst>
              <a:ext uri="{FF2B5EF4-FFF2-40B4-BE49-F238E27FC236}">
                <a16:creationId xmlns:a16="http://schemas.microsoft.com/office/drawing/2014/main" id="{8B83B8C5-3C00-4337-9112-08158837232D}"/>
              </a:ext>
            </a:extLst>
          </p:cNvPr>
          <p:cNvGraphicFramePr>
            <a:graphicFrameLocks noGrp="1"/>
          </p:cNvGraphicFramePr>
          <p:nvPr>
            <p:extLst>
              <p:ext uri="{D42A27DB-BD31-4B8C-83A1-F6EECF244321}">
                <p14:modId xmlns:p14="http://schemas.microsoft.com/office/powerpoint/2010/main" val="3826585011"/>
              </p:ext>
            </p:extLst>
          </p:nvPr>
        </p:nvGraphicFramePr>
        <p:xfrm>
          <a:off x="1704513" y="4882718"/>
          <a:ext cx="7501630" cy="1582316"/>
        </p:xfrm>
        <a:graphic>
          <a:graphicData uri="http://schemas.openxmlformats.org/drawingml/2006/table">
            <a:tbl>
              <a:tblPr firstRow="1" firstCol="1" bandRow="1"/>
              <a:tblGrid>
                <a:gridCol w="2045899">
                  <a:extLst>
                    <a:ext uri="{9D8B030D-6E8A-4147-A177-3AD203B41FA5}">
                      <a16:colId xmlns:a16="http://schemas.microsoft.com/office/drawing/2014/main" val="2464299879"/>
                    </a:ext>
                  </a:extLst>
                </a:gridCol>
                <a:gridCol w="1850796">
                  <a:extLst>
                    <a:ext uri="{9D8B030D-6E8A-4147-A177-3AD203B41FA5}">
                      <a16:colId xmlns:a16="http://schemas.microsoft.com/office/drawing/2014/main" val="571492908"/>
                    </a:ext>
                  </a:extLst>
                </a:gridCol>
                <a:gridCol w="1948347">
                  <a:extLst>
                    <a:ext uri="{9D8B030D-6E8A-4147-A177-3AD203B41FA5}">
                      <a16:colId xmlns:a16="http://schemas.microsoft.com/office/drawing/2014/main" val="2840151383"/>
                    </a:ext>
                  </a:extLst>
                </a:gridCol>
                <a:gridCol w="1656588">
                  <a:extLst>
                    <a:ext uri="{9D8B030D-6E8A-4147-A177-3AD203B41FA5}">
                      <a16:colId xmlns:a16="http://schemas.microsoft.com/office/drawing/2014/main" val="3218920191"/>
                    </a:ext>
                  </a:extLst>
                </a:gridCol>
              </a:tblGrid>
              <a:tr h="443884">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Eligibility</a:t>
                      </a:r>
                      <a:endParaRPr lang="en-US" sz="1400" dirty="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tabLst>
                          <a:tab pos="571500" algn="l"/>
                        </a:tabLst>
                      </a:pPr>
                      <a:r>
                        <a:rPr lang="en-US" sz="1400" dirty="0">
                          <a:solidFill>
                            <a:srgbClr val="000000"/>
                          </a:solidFill>
                          <a:effectLst/>
                          <a:latin typeface="+mj-lt"/>
                          <a:ea typeface="Times New Roman" panose="02020603050405020304" pitchFamily="18" charset="0"/>
                          <a:cs typeface="Times New Roman" panose="02020603050405020304" pitchFamily="18" charset="0"/>
                        </a:rPr>
                        <a:t>Bargaining-unit member on payroll as of:</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tabLst>
                          <a:tab pos="571500" algn="l"/>
                        </a:tabLst>
                      </a:pPr>
                      <a:r>
                        <a:rPr lang="en-US" sz="1400" dirty="0">
                          <a:solidFill>
                            <a:srgbClr val="000000"/>
                          </a:solidFill>
                          <a:effectLst/>
                          <a:latin typeface="+mj-lt"/>
                          <a:ea typeface="Times New Roman" panose="02020603050405020304" pitchFamily="18" charset="0"/>
                          <a:cs typeface="Times New Roman" panose="02020603050405020304" pitchFamily="18" charset="0"/>
                        </a:rPr>
                        <a:t>Increase takes effect first full pay period of:</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tabLst>
                          <a:tab pos="571500" algn="l"/>
                        </a:tabLst>
                      </a:pPr>
                      <a:r>
                        <a:rPr lang="en-US" sz="1400">
                          <a:solidFill>
                            <a:srgbClr val="000000"/>
                          </a:solidFill>
                          <a:effectLst/>
                          <a:latin typeface="+mj-lt"/>
                          <a:ea typeface="Times New Roman" panose="02020603050405020304" pitchFamily="18" charset="0"/>
                          <a:cs typeface="Times New Roman" panose="02020603050405020304" pitchFamily="18" charset="0"/>
                        </a:rPr>
                        <a:t>Increase based on salary in effect on:</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tabLst>
                          <a:tab pos="571500" algn="l"/>
                        </a:tabLst>
                      </a:pPr>
                      <a:r>
                        <a:rPr lang="en-US" sz="1400">
                          <a:solidFill>
                            <a:srgbClr val="000000"/>
                          </a:solidFill>
                          <a:effectLst/>
                          <a:latin typeface="+mj-lt"/>
                          <a:ea typeface="Times New Roman" panose="02020603050405020304" pitchFamily="18" charset="0"/>
                          <a:cs typeface="Times New Roman" panose="02020603050405020304" pitchFamily="18" charset="0"/>
                        </a:rPr>
                        <a:t>Across-the-board increase to base salary amount:</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46016264"/>
                  </a:ext>
                </a:extLst>
              </a:tr>
              <a:tr h="228925">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June 30, 2020</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July 2020</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May 1, 2020</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1.5%</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9723364"/>
                  </a:ext>
                </a:extLst>
              </a:tr>
              <a:tr h="228925">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June 30, 2021</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July 2021</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May 1, 2021</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1.5%</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7365113"/>
                  </a:ext>
                </a:extLst>
              </a:tr>
              <a:tr h="228925">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June 30, 2022</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July 2022</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a:effectLst/>
                          <a:latin typeface="+mj-lt"/>
                          <a:ea typeface="Times New Roman" panose="02020603050405020304" pitchFamily="18" charset="0"/>
                          <a:cs typeface="Times New Roman" panose="02020603050405020304" pitchFamily="18" charset="0"/>
                        </a:rPr>
                        <a:t>May 1, 2022</a:t>
                      </a:r>
                      <a:endParaRPr lang="en-US" sz="140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tabLst>
                          <a:tab pos="571500" algn="l"/>
                        </a:tabLst>
                      </a:pPr>
                      <a:r>
                        <a:rPr lang="en-US" sz="1400" dirty="0">
                          <a:effectLst/>
                          <a:latin typeface="+mj-lt"/>
                          <a:ea typeface="Times New Roman" panose="02020603050405020304" pitchFamily="18" charset="0"/>
                          <a:cs typeface="Times New Roman" panose="02020603050405020304" pitchFamily="18" charset="0"/>
                        </a:rPr>
                        <a:t>1.5% </a:t>
                      </a:r>
                      <a:endParaRPr lang="en-US" sz="140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0026416"/>
                  </a:ext>
                </a:extLst>
              </a:tr>
            </a:tbl>
          </a:graphicData>
        </a:graphic>
      </p:graphicFrame>
    </p:spTree>
    <p:extLst>
      <p:ext uri="{BB962C8B-B14F-4D97-AF65-F5344CB8AC3E}">
        <p14:creationId xmlns:p14="http://schemas.microsoft.com/office/powerpoint/2010/main" val="2610811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26 Salaries</a:t>
            </a:r>
          </a:p>
        </p:txBody>
      </p:sp>
      <p:sp>
        <p:nvSpPr>
          <p:cNvPr id="2" name="TextBox 1">
            <a:extLst>
              <a:ext uri="{FF2B5EF4-FFF2-40B4-BE49-F238E27FC236}">
                <a16:creationId xmlns:a16="http://schemas.microsoft.com/office/drawing/2014/main" id="{F90B581B-9E17-49B2-B1C5-F20312A20861}"/>
              </a:ext>
            </a:extLst>
          </p:cNvPr>
          <p:cNvSpPr txBox="1"/>
          <p:nvPr/>
        </p:nvSpPr>
        <p:spPr>
          <a:xfrm>
            <a:off x="334392" y="781236"/>
            <a:ext cx="11171068" cy="5632311"/>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26.2  Merit Increases</a:t>
            </a: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sz="1600" dirty="0">
              <a:solidFill>
                <a:srgbClr val="7030A0"/>
              </a:solidFill>
              <a:latin typeface="+mj-lt"/>
            </a:endParaRPr>
          </a:p>
          <a:p>
            <a:r>
              <a:rPr lang="en-US" sz="2200" b="1" dirty="0">
                <a:solidFill>
                  <a:srgbClr val="7030A0"/>
                </a:solidFill>
                <a:latin typeface="+mj-lt"/>
              </a:rPr>
              <a:t>Article 26.2.1 </a:t>
            </a:r>
            <a:r>
              <a:rPr lang="en-US" sz="2200" b="1" dirty="0">
                <a:solidFill>
                  <a:srgbClr val="7030A0"/>
                </a:solidFill>
                <a:effectLst/>
                <a:latin typeface="+mj-lt"/>
                <a:ea typeface="Times New Roman" panose="02020603050405020304" pitchFamily="18" charset="0"/>
                <a:cs typeface="Cambria" panose="02040503050406030204" pitchFamily="18" charset="0"/>
              </a:rPr>
              <a:t>Schedule of Merit</a:t>
            </a:r>
            <a:r>
              <a:rPr lang="en-US" sz="2200" b="1" spc="-25" dirty="0">
                <a:solidFill>
                  <a:srgbClr val="7030A0"/>
                </a:solidFill>
                <a:effectLst/>
                <a:latin typeface="+mj-lt"/>
                <a:ea typeface="Times New Roman" panose="02020603050405020304" pitchFamily="18" charset="0"/>
                <a:cs typeface="Cambria" panose="02040503050406030204" pitchFamily="18" charset="0"/>
              </a:rPr>
              <a:t> </a:t>
            </a:r>
            <a:r>
              <a:rPr lang="en-US" sz="2200" b="1" dirty="0">
                <a:solidFill>
                  <a:srgbClr val="7030A0"/>
                </a:solidFill>
                <a:effectLst/>
                <a:latin typeface="+mj-lt"/>
                <a:ea typeface="Times New Roman" panose="02020603050405020304" pitchFamily="18" charset="0"/>
                <a:cs typeface="Cambria" panose="02040503050406030204" pitchFamily="18" charset="0"/>
              </a:rPr>
              <a:t>Increases</a:t>
            </a:r>
          </a:p>
          <a:p>
            <a:r>
              <a:rPr lang="en-US" sz="2200" dirty="0">
                <a:solidFill>
                  <a:srgbClr val="7030A0"/>
                </a:solidFill>
                <a:effectLst/>
                <a:latin typeface="+mj-lt"/>
                <a:ea typeface="Times New Roman" panose="02020603050405020304" pitchFamily="18" charset="0"/>
                <a:cs typeface="Cambria" panose="02040503050406030204" pitchFamily="18" charset="0"/>
              </a:rPr>
              <a:t>The merit increase provisions set forth in Article 26.2 shall be suspended during the period July 1, 2020 through June 30, 2023, and will be distributed as part of the base salary increases referenced in 26.1.   </a:t>
            </a:r>
          </a:p>
          <a:p>
            <a:endParaRPr lang="en-US" sz="1600" dirty="0">
              <a:solidFill>
                <a:srgbClr val="7030A0"/>
              </a:solidFill>
              <a:latin typeface="+mj-lt"/>
            </a:endParaRPr>
          </a:p>
          <a:p>
            <a:r>
              <a:rPr lang="en-US" sz="2200" b="1" dirty="0">
                <a:solidFill>
                  <a:srgbClr val="7030A0"/>
                </a:solidFill>
                <a:latin typeface="+mj-lt"/>
              </a:rPr>
              <a:t>Article 26.1.4. One Time Additional Payment </a:t>
            </a:r>
          </a:p>
          <a:p>
            <a:r>
              <a:rPr lang="en-US" sz="2200" dirty="0">
                <a:solidFill>
                  <a:srgbClr val="7030A0"/>
                </a:solidFill>
                <a:effectLst/>
                <a:latin typeface="+mj-lt"/>
                <a:ea typeface="Calibri" panose="020F0502020204030204" pitchFamily="34" charset="0"/>
                <a:cs typeface="Times New Roman" panose="02020603050405020304" pitchFamily="18" charset="0"/>
              </a:rPr>
              <a:t>shall be paid the greater of: 1) one thousand dollars ($1,000); or 2) the equivalent of one and one-half percent (1.5%) of their annual base salary (e.g. not including overtime, additional compensation, or other additions) calculated after the implementation of the raises in 26.1.1(a) and (b). </a:t>
            </a:r>
            <a:endParaRPr lang="en-US" dirty="0"/>
          </a:p>
        </p:txBody>
      </p:sp>
      <p:graphicFrame>
        <p:nvGraphicFramePr>
          <p:cNvPr id="5" name="Table 4">
            <a:extLst>
              <a:ext uri="{FF2B5EF4-FFF2-40B4-BE49-F238E27FC236}">
                <a16:creationId xmlns:a16="http://schemas.microsoft.com/office/drawing/2014/main" id="{5A2340BC-C0EA-4D03-A485-6CDC0B7779C0}"/>
              </a:ext>
            </a:extLst>
          </p:cNvPr>
          <p:cNvGraphicFramePr>
            <a:graphicFrameLocks noGrp="1"/>
          </p:cNvGraphicFramePr>
          <p:nvPr>
            <p:extLst>
              <p:ext uri="{D42A27DB-BD31-4B8C-83A1-F6EECF244321}">
                <p14:modId xmlns:p14="http://schemas.microsoft.com/office/powerpoint/2010/main" val="214988175"/>
              </p:ext>
            </p:extLst>
          </p:nvPr>
        </p:nvGraphicFramePr>
        <p:xfrm>
          <a:off x="754601" y="1313895"/>
          <a:ext cx="8353887" cy="1429306"/>
        </p:xfrm>
        <a:graphic>
          <a:graphicData uri="http://schemas.openxmlformats.org/drawingml/2006/table">
            <a:tbl>
              <a:tblPr firstRow="1" firstCol="1" lastRow="1" lastCol="1" bandRow="1" bandCol="1"/>
              <a:tblGrid>
                <a:gridCol w="2112413">
                  <a:extLst>
                    <a:ext uri="{9D8B030D-6E8A-4147-A177-3AD203B41FA5}">
                      <a16:colId xmlns:a16="http://schemas.microsoft.com/office/drawing/2014/main" val="195586346"/>
                    </a:ext>
                  </a:extLst>
                </a:gridCol>
                <a:gridCol w="1944127">
                  <a:extLst>
                    <a:ext uri="{9D8B030D-6E8A-4147-A177-3AD203B41FA5}">
                      <a16:colId xmlns:a16="http://schemas.microsoft.com/office/drawing/2014/main" val="1992449892"/>
                    </a:ext>
                  </a:extLst>
                </a:gridCol>
                <a:gridCol w="1436477">
                  <a:extLst>
                    <a:ext uri="{9D8B030D-6E8A-4147-A177-3AD203B41FA5}">
                      <a16:colId xmlns:a16="http://schemas.microsoft.com/office/drawing/2014/main" val="1671619707"/>
                    </a:ext>
                  </a:extLst>
                </a:gridCol>
                <a:gridCol w="1605695">
                  <a:extLst>
                    <a:ext uri="{9D8B030D-6E8A-4147-A177-3AD203B41FA5}">
                      <a16:colId xmlns:a16="http://schemas.microsoft.com/office/drawing/2014/main" val="477584806"/>
                    </a:ext>
                  </a:extLst>
                </a:gridCol>
                <a:gridCol w="1255175">
                  <a:extLst>
                    <a:ext uri="{9D8B030D-6E8A-4147-A177-3AD203B41FA5}">
                      <a16:colId xmlns:a16="http://schemas.microsoft.com/office/drawing/2014/main" val="563456044"/>
                    </a:ext>
                  </a:extLst>
                </a:gridCol>
              </a:tblGrid>
              <a:tr h="670840">
                <a:tc>
                  <a:txBody>
                    <a:bodyPr/>
                    <a:lstStyle/>
                    <a:p>
                      <a:pPr marL="456565" marR="33020">
                        <a:lnSpc>
                          <a:spcPct val="107000"/>
                        </a:lnSpc>
                        <a:spcBef>
                          <a:spcPts val="310"/>
                        </a:spcBef>
                        <a:spcAft>
                          <a:spcPts val="0"/>
                        </a:spcAft>
                      </a:pPr>
                      <a:r>
                        <a:rPr lang="en-US" sz="1400" u="sng" dirty="0">
                          <a:effectLst/>
                          <a:latin typeface="+mj-lt"/>
                          <a:ea typeface="Times New Roman" panose="02020603050405020304" pitchFamily="18" charset="0"/>
                          <a:cs typeface="Cambria" panose="02040503050406030204" pitchFamily="18" charset="0"/>
                        </a:rPr>
                        <a:t>Eligibility:</a:t>
                      </a:r>
                      <a:endParaRPr lang="en-US" sz="1400" dirty="0">
                        <a:effectLst/>
                        <a:latin typeface="+mj-lt"/>
                        <a:ea typeface="Calibri" panose="020F0502020204030204" pitchFamily="34" charset="0"/>
                        <a:cs typeface="Times New Roman" panose="02020603050405020304" pitchFamily="18" charset="0"/>
                      </a:endParaRPr>
                    </a:p>
                    <a:p>
                      <a:pPr marL="273685" marR="33020" indent="-230505">
                        <a:lnSpc>
                          <a:spcPct val="107000"/>
                        </a:lnSpc>
                        <a:spcBef>
                          <a:spcPts val="10"/>
                        </a:spcBef>
                        <a:spcAft>
                          <a:spcPts val="0"/>
                        </a:spcAft>
                      </a:pPr>
                      <a:r>
                        <a:rPr lang="en-US" sz="1400" dirty="0">
                          <a:solidFill>
                            <a:srgbClr val="000000"/>
                          </a:solidFill>
                          <a:effectLst/>
                          <a:latin typeface="+mj-lt"/>
                          <a:ea typeface="Times New Roman" panose="02020603050405020304" pitchFamily="18" charset="0"/>
                          <a:cs typeface="Cambria" panose="02040503050406030204" pitchFamily="18" charset="0"/>
                        </a:rPr>
                        <a:t>Bargaining-unit ember on payroll as of:</a:t>
                      </a:r>
                      <a:endParaRPr lang="en-US" sz="1400" dirty="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DADA"/>
                    </a:solidFill>
                  </a:tcPr>
                </a:tc>
                <a:tc>
                  <a:txBody>
                    <a:bodyPr/>
                    <a:lstStyle/>
                    <a:p>
                      <a:pPr marL="107950" marR="109855" indent="-635" algn="ctr">
                        <a:lnSpc>
                          <a:spcPct val="107000"/>
                        </a:lnSpc>
                        <a:spcBef>
                          <a:spcPts val="310"/>
                        </a:spcBef>
                        <a:spcAft>
                          <a:spcPts val="0"/>
                        </a:spcAft>
                      </a:pPr>
                      <a:r>
                        <a:rPr lang="en-US" sz="1400">
                          <a:solidFill>
                            <a:srgbClr val="000000"/>
                          </a:solidFill>
                          <a:effectLst/>
                          <a:latin typeface="+mj-lt"/>
                          <a:ea typeface="Times New Roman" panose="02020603050405020304" pitchFamily="18" charset="0"/>
                          <a:cs typeface="Cambria" panose="02040503050406030204" pitchFamily="18" charset="0"/>
                        </a:rPr>
                        <a:t>Period of Performance Reviewed for Merit</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DADA"/>
                    </a:solidFill>
                  </a:tcPr>
                </a:tc>
                <a:tc>
                  <a:txBody>
                    <a:bodyPr/>
                    <a:lstStyle/>
                    <a:p>
                      <a:pPr marL="60325" marR="62230" algn="ctr">
                        <a:lnSpc>
                          <a:spcPct val="107000"/>
                        </a:lnSpc>
                        <a:spcBef>
                          <a:spcPts val="310"/>
                        </a:spcBef>
                        <a:spcAft>
                          <a:spcPts val="0"/>
                        </a:spcAft>
                      </a:pPr>
                      <a:r>
                        <a:rPr lang="en-US" sz="1400">
                          <a:solidFill>
                            <a:srgbClr val="000000"/>
                          </a:solidFill>
                          <a:effectLst/>
                          <a:latin typeface="+mj-lt"/>
                          <a:ea typeface="Times New Roman" panose="02020603050405020304" pitchFamily="18" charset="0"/>
                          <a:cs typeface="Cambria" panose="02040503050406030204" pitchFamily="18" charset="0"/>
                        </a:rPr>
                        <a:t>Increase takes effect first full pay period of:</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DADA"/>
                    </a:solidFill>
                  </a:tcPr>
                </a:tc>
                <a:tc>
                  <a:txBody>
                    <a:bodyPr/>
                    <a:lstStyle/>
                    <a:p>
                      <a:pPr marL="0" marR="0">
                        <a:lnSpc>
                          <a:spcPct val="107000"/>
                        </a:lnSpc>
                        <a:spcBef>
                          <a:spcPts val="20"/>
                        </a:spcBef>
                        <a:spcAft>
                          <a:spcPts val="0"/>
                        </a:spcAft>
                      </a:pPr>
                      <a:r>
                        <a:rPr lang="en-US" sz="1400">
                          <a:effectLst/>
                          <a:latin typeface="+mj-lt"/>
                          <a:ea typeface="Times New Roman" panose="02020603050405020304" pitchFamily="18" charset="0"/>
                          <a:cs typeface="Cambria" panose="02040503050406030204" pitchFamily="18" charset="0"/>
                        </a:rPr>
                        <a:t> </a:t>
                      </a:r>
                      <a:endParaRPr lang="en-US" sz="1400">
                        <a:effectLst/>
                        <a:latin typeface="+mj-lt"/>
                        <a:ea typeface="Calibri" panose="020F0502020204030204" pitchFamily="34" charset="0"/>
                        <a:cs typeface="Times New Roman" panose="02020603050405020304" pitchFamily="18" charset="0"/>
                      </a:endParaRPr>
                    </a:p>
                    <a:p>
                      <a:pPr marL="466090" marR="0" indent="-327660">
                        <a:lnSpc>
                          <a:spcPct val="107000"/>
                        </a:lnSpc>
                        <a:spcBef>
                          <a:spcPts val="5"/>
                        </a:spcBef>
                        <a:spcAft>
                          <a:spcPts val="0"/>
                        </a:spcAft>
                      </a:pPr>
                      <a:r>
                        <a:rPr lang="en-US" sz="1400">
                          <a:solidFill>
                            <a:srgbClr val="000000"/>
                          </a:solidFill>
                          <a:effectLst/>
                          <a:latin typeface="+mj-lt"/>
                          <a:ea typeface="Times New Roman" panose="02020603050405020304" pitchFamily="18" charset="0"/>
                          <a:cs typeface="Cambria" panose="02040503050406030204" pitchFamily="18" charset="0"/>
                        </a:rPr>
                        <a:t>Payroll snapshot date:</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DADA"/>
                    </a:solidFill>
                  </a:tcPr>
                </a:tc>
                <a:tc>
                  <a:txBody>
                    <a:bodyPr/>
                    <a:lstStyle/>
                    <a:p>
                      <a:pPr marL="77470" marR="36830" indent="-29210" algn="ctr">
                        <a:lnSpc>
                          <a:spcPct val="107000"/>
                        </a:lnSpc>
                        <a:spcBef>
                          <a:spcPts val="5"/>
                        </a:spcBef>
                        <a:spcAft>
                          <a:spcPts val="0"/>
                        </a:spcAft>
                      </a:pPr>
                      <a:r>
                        <a:rPr lang="en-US" sz="1400" dirty="0">
                          <a:solidFill>
                            <a:srgbClr val="000000"/>
                          </a:solidFill>
                          <a:effectLst/>
                          <a:latin typeface="+mj-lt"/>
                          <a:ea typeface="Times New Roman" panose="02020603050405020304" pitchFamily="18" charset="0"/>
                          <a:cs typeface="Cambria" panose="02040503050406030204" pitchFamily="18" charset="0"/>
                        </a:rPr>
                        <a:t>Campus merit pool amount:</a:t>
                      </a:r>
                      <a:endParaRPr lang="en-US" sz="1400" dirty="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DADA"/>
                    </a:solidFill>
                  </a:tcPr>
                </a:tc>
                <a:extLst>
                  <a:ext uri="{0D108BD9-81ED-4DB2-BD59-A6C34878D82A}">
                    <a16:rowId xmlns:a16="http://schemas.microsoft.com/office/drawing/2014/main" val="3227461117"/>
                  </a:ext>
                </a:extLst>
              </a:tr>
              <a:tr h="252822">
                <a:tc>
                  <a:txBody>
                    <a:bodyPr/>
                    <a:lstStyle/>
                    <a:p>
                      <a:pPr marL="0" marR="165100" algn="ctr">
                        <a:lnSpc>
                          <a:spcPct val="107000"/>
                        </a:lnSpc>
                        <a:spcBef>
                          <a:spcPts val="225"/>
                        </a:spcBef>
                        <a:spcAft>
                          <a:spcPts val="0"/>
                        </a:spcAft>
                      </a:pPr>
                      <a:r>
                        <a:rPr lang="en-US" sz="1400">
                          <a:effectLst/>
                          <a:latin typeface="+mj-lt"/>
                          <a:ea typeface="Times New Roman" panose="02020603050405020304" pitchFamily="18" charset="0"/>
                          <a:cs typeface="Cambria" panose="02040503050406030204" pitchFamily="18" charset="0"/>
                        </a:rPr>
                        <a:t>June 30, 2020</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7020" marR="123825">
                        <a:lnSpc>
                          <a:spcPct val="107000"/>
                        </a:lnSpc>
                        <a:spcBef>
                          <a:spcPts val="225"/>
                        </a:spcBef>
                        <a:spcAft>
                          <a:spcPts val="0"/>
                        </a:spcAft>
                      </a:pPr>
                      <a:r>
                        <a:rPr lang="en-US" sz="1400">
                          <a:effectLst/>
                          <a:latin typeface="+mj-lt"/>
                          <a:ea typeface="Times New Roman" panose="02020603050405020304" pitchFamily="18" charset="0"/>
                          <a:cs typeface="Cambria" panose="02040503050406030204" pitchFamily="18" charset="0"/>
                        </a:rPr>
                        <a:t>AY 2019-2020</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0325" marR="60325" algn="ctr">
                        <a:lnSpc>
                          <a:spcPct val="107000"/>
                        </a:lnSpc>
                        <a:spcBef>
                          <a:spcPts val="225"/>
                        </a:spcBef>
                        <a:spcAft>
                          <a:spcPts val="0"/>
                        </a:spcAft>
                      </a:pPr>
                      <a:r>
                        <a:rPr lang="en-US" sz="1400">
                          <a:effectLst/>
                          <a:latin typeface="+mj-lt"/>
                          <a:ea typeface="Times New Roman" panose="02020603050405020304" pitchFamily="18" charset="0"/>
                          <a:cs typeface="Cambria" panose="02040503050406030204" pitchFamily="18" charset="0"/>
                        </a:rPr>
                        <a:t>July 2020</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0485" marR="73660" algn="ctr">
                        <a:lnSpc>
                          <a:spcPct val="107000"/>
                        </a:lnSpc>
                        <a:spcBef>
                          <a:spcPts val="225"/>
                        </a:spcBef>
                        <a:spcAft>
                          <a:spcPts val="0"/>
                        </a:spcAft>
                      </a:pPr>
                      <a:r>
                        <a:rPr lang="en-US" sz="1400" dirty="0">
                          <a:effectLst/>
                          <a:latin typeface="+mj-lt"/>
                          <a:ea typeface="Times New Roman" panose="02020603050405020304" pitchFamily="18" charset="0"/>
                          <a:cs typeface="Cambria" panose="02040503050406030204" pitchFamily="18" charset="0"/>
                        </a:rPr>
                        <a:t>May 1, 2020</a:t>
                      </a:r>
                      <a:endParaRPr lang="en-US" sz="1400" dirty="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115" marR="105410">
                        <a:lnSpc>
                          <a:spcPct val="107000"/>
                        </a:lnSpc>
                        <a:spcBef>
                          <a:spcPts val="225"/>
                        </a:spcBef>
                        <a:spcAft>
                          <a:spcPts val="0"/>
                        </a:spcAft>
                      </a:pPr>
                      <a:r>
                        <a:rPr lang="en-US" sz="1400">
                          <a:effectLst/>
                          <a:latin typeface="+mj-lt"/>
                          <a:ea typeface="Times New Roman" panose="02020603050405020304" pitchFamily="18" charset="0"/>
                          <a:cs typeface="Cambria" panose="02040503050406030204" pitchFamily="18" charset="0"/>
                        </a:rPr>
                        <a:t>0.5%</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1469086"/>
                  </a:ext>
                </a:extLst>
              </a:tr>
              <a:tr h="252822">
                <a:tc>
                  <a:txBody>
                    <a:bodyPr/>
                    <a:lstStyle/>
                    <a:p>
                      <a:pPr marL="0" marR="165100" algn="ctr">
                        <a:lnSpc>
                          <a:spcPct val="107000"/>
                        </a:lnSpc>
                        <a:spcBef>
                          <a:spcPts val="355"/>
                        </a:spcBef>
                        <a:spcAft>
                          <a:spcPts val="0"/>
                        </a:spcAft>
                      </a:pPr>
                      <a:r>
                        <a:rPr lang="en-US" sz="1400">
                          <a:effectLst/>
                          <a:latin typeface="+mj-lt"/>
                          <a:ea typeface="Times New Roman" panose="02020603050405020304" pitchFamily="18" charset="0"/>
                          <a:cs typeface="Cambria" panose="02040503050406030204" pitchFamily="18" charset="0"/>
                        </a:rPr>
                        <a:t>June 30, 2021</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8290" marR="66675">
                        <a:lnSpc>
                          <a:spcPct val="107000"/>
                        </a:lnSpc>
                        <a:spcBef>
                          <a:spcPts val="355"/>
                        </a:spcBef>
                        <a:spcAft>
                          <a:spcPts val="0"/>
                        </a:spcAft>
                      </a:pPr>
                      <a:r>
                        <a:rPr lang="en-US" sz="1400">
                          <a:effectLst/>
                          <a:latin typeface="+mj-lt"/>
                          <a:ea typeface="Times New Roman" panose="02020603050405020304" pitchFamily="18" charset="0"/>
                          <a:cs typeface="Cambria" panose="02040503050406030204" pitchFamily="18" charset="0"/>
                        </a:rPr>
                        <a:t>AY 2020-2021</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0325" marR="60325" algn="ctr">
                        <a:lnSpc>
                          <a:spcPct val="107000"/>
                        </a:lnSpc>
                        <a:spcBef>
                          <a:spcPts val="355"/>
                        </a:spcBef>
                        <a:spcAft>
                          <a:spcPts val="0"/>
                        </a:spcAft>
                      </a:pPr>
                      <a:r>
                        <a:rPr lang="en-US" sz="1400">
                          <a:effectLst/>
                          <a:latin typeface="+mj-lt"/>
                          <a:ea typeface="Times New Roman" panose="02020603050405020304" pitchFamily="18" charset="0"/>
                          <a:cs typeface="Cambria" panose="02040503050406030204" pitchFamily="18" charset="0"/>
                        </a:rPr>
                        <a:t>July 2021</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73660" algn="ctr">
                        <a:lnSpc>
                          <a:spcPct val="107000"/>
                        </a:lnSpc>
                        <a:spcBef>
                          <a:spcPts val="355"/>
                        </a:spcBef>
                        <a:spcAft>
                          <a:spcPts val="0"/>
                        </a:spcAft>
                      </a:pPr>
                      <a:r>
                        <a:rPr lang="en-US" sz="1400">
                          <a:effectLst/>
                          <a:latin typeface="+mj-lt"/>
                          <a:ea typeface="Times New Roman" panose="02020603050405020304" pitchFamily="18" charset="0"/>
                          <a:cs typeface="Cambria" panose="02040503050406030204" pitchFamily="18" charset="0"/>
                        </a:rPr>
                        <a:t>May 1, 2021</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115" marR="105410" algn="ctr">
                        <a:lnSpc>
                          <a:spcPct val="107000"/>
                        </a:lnSpc>
                        <a:spcBef>
                          <a:spcPts val="355"/>
                        </a:spcBef>
                        <a:spcAft>
                          <a:spcPts val="0"/>
                        </a:spcAft>
                      </a:pPr>
                      <a:r>
                        <a:rPr lang="en-US" sz="1400">
                          <a:effectLst/>
                          <a:latin typeface="+mj-lt"/>
                          <a:ea typeface="Times New Roman" panose="02020603050405020304" pitchFamily="18" charset="0"/>
                          <a:cs typeface="Cambria" panose="02040503050406030204" pitchFamily="18" charset="0"/>
                        </a:rPr>
                        <a:t>0.5%</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1282541"/>
                  </a:ext>
                </a:extLst>
              </a:tr>
              <a:tr h="252822">
                <a:tc>
                  <a:txBody>
                    <a:bodyPr/>
                    <a:lstStyle/>
                    <a:p>
                      <a:pPr marL="0" marR="165100" algn="ctr">
                        <a:lnSpc>
                          <a:spcPct val="107000"/>
                        </a:lnSpc>
                        <a:spcBef>
                          <a:spcPts val="815"/>
                        </a:spcBef>
                        <a:spcAft>
                          <a:spcPts val="0"/>
                        </a:spcAft>
                      </a:pPr>
                      <a:r>
                        <a:rPr lang="en-US" sz="1400" dirty="0">
                          <a:effectLst/>
                          <a:latin typeface="+mj-lt"/>
                          <a:ea typeface="Times New Roman" panose="02020603050405020304" pitchFamily="18" charset="0"/>
                          <a:cs typeface="Cambria" panose="02040503050406030204" pitchFamily="18" charset="0"/>
                        </a:rPr>
                        <a:t>June 30, 2022</a:t>
                      </a:r>
                      <a:endParaRPr lang="en-US" sz="1400" dirty="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02895" marR="0">
                        <a:lnSpc>
                          <a:spcPct val="107000"/>
                        </a:lnSpc>
                        <a:spcBef>
                          <a:spcPts val="235"/>
                        </a:spcBef>
                        <a:spcAft>
                          <a:spcPts val="0"/>
                        </a:spcAft>
                      </a:pPr>
                      <a:r>
                        <a:rPr lang="en-US" sz="1400">
                          <a:effectLst/>
                          <a:latin typeface="+mj-lt"/>
                          <a:ea typeface="Times New Roman" panose="02020603050405020304" pitchFamily="18" charset="0"/>
                          <a:cs typeface="Cambria" panose="02040503050406030204" pitchFamily="18" charset="0"/>
                        </a:rPr>
                        <a:t>AY 2021-2022</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0325" marR="60325" algn="ctr">
                        <a:lnSpc>
                          <a:spcPct val="107000"/>
                        </a:lnSpc>
                        <a:spcBef>
                          <a:spcPts val="815"/>
                        </a:spcBef>
                        <a:spcAft>
                          <a:spcPts val="0"/>
                        </a:spcAft>
                      </a:pPr>
                      <a:r>
                        <a:rPr lang="en-US" sz="1400">
                          <a:effectLst/>
                          <a:latin typeface="+mj-lt"/>
                          <a:ea typeface="Times New Roman" panose="02020603050405020304" pitchFamily="18" charset="0"/>
                          <a:cs typeface="Cambria" panose="02040503050406030204" pitchFamily="18" charset="0"/>
                        </a:rPr>
                        <a:t>July 2022</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120" marR="73660" algn="ctr">
                        <a:lnSpc>
                          <a:spcPct val="107000"/>
                        </a:lnSpc>
                        <a:spcBef>
                          <a:spcPts val="815"/>
                        </a:spcBef>
                        <a:spcAft>
                          <a:spcPts val="0"/>
                        </a:spcAft>
                      </a:pPr>
                      <a:r>
                        <a:rPr lang="en-US" sz="1400">
                          <a:effectLst/>
                          <a:latin typeface="+mj-lt"/>
                          <a:ea typeface="Times New Roman" panose="02020603050405020304" pitchFamily="18" charset="0"/>
                          <a:cs typeface="Cambria" panose="02040503050406030204" pitchFamily="18" charset="0"/>
                        </a:rPr>
                        <a:t>May 1, 2022</a:t>
                      </a:r>
                      <a:endParaRPr lang="en-US" sz="140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115" marR="105410" algn="ctr">
                        <a:lnSpc>
                          <a:spcPct val="107000"/>
                        </a:lnSpc>
                        <a:spcBef>
                          <a:spcPts val="815"/>
                        </a:spcBef>
                        <a:spcAft>
                          <a:spcPts val="0"/>
                        </a:spcAft>
                      </a:pPr>
                      <a:r>
                        <a:rPr lang="en-US" sz="1400" dirty="0">
                          <a:effectLst/>
                          <a:latin typeface="+mj-lt"/>
                          <a:ea typeface="Times New Roman" panose="02020603050405020304" pitchFamily="18" charset="0"/>
                          <a:cs typeface="Cambria" panose="02040503050406030204" pitchFamily="18" charset="0"/>
                        </a:rPr>
                        <a:t>0.5%</a:t>
                      </a:r>
                      <a:endParaRPr lang="en-US" sz="1400" dirty="0">
                        <a:effectLst/>
                        <a:latin typeface="+mj-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3915548"/>
                  </a:ext>
                </a:extLst>
              </a:tr>
            </a:tbl>
          </a:graphicData>
        </a:graphic>
      </p:graphicFrame>
    </p:spTree>
    <p:extLst>
      <p:ext uri="{BB962C8B-B14F-4D97-AF65-F5344CB8AC3E}">
        <p14:creationId xmlns:p14="http://schemas.microsoft.com/office/powerpoint/2010/main" val="313704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26 Salaries</a:t>
            </a:r>
          </a:p>
        </p:txBody>
      </p:sp>
      <p:sp>
        <p:nvSpPr>
          <p:cNvPr id="2" name="TextBox 1">
            <a:extLst>
              <a:ext uri="{FF2B5EF4-FFF2-40B4-BE49-F238E27FC236}">
                <a16:creationId xmlns:a16="http://schemas.microsoft.com/office/drawing/2014/main" id="{F90B581B-9E17-49B2-B1C5-F20312A20861}"/>
              </a:ext>
            </a:extLst>
          </p:cNvPr>
          <p:cNvSpPr txBox="1"/>
          <p:nvPr/>
        </p:nvSpPr>
        <p:spPr>
          <a:xfrm>
            <a:off x="334392" y="781236"/>
            <a:ext cx="11171068" cy="5878532"/>
          </a:xfrm>
          <a:prstGeom prst="rect">
            <a:avLst/>
          </a:prstGeom>
          <a:noFill/>
          <a:ln>
            <a:solidFill>
              <a:schemeClr val="bg2"/>
            </a:solidFill>
          </a:ln>
        </p:spPr>
        <p:txBody>
          <a:bodyPr wrap="square" rtlCol="0">
            <a:spAutoFit/>
          </a:bodyPr>
          <a:lstStyle/>
          <a:p>
            <a:r>
              <a:rPr lang="en-US" sz="2200" b="1" dirty="0">
                <a:solidFill>
                  <a:srgbClr val="7030A0"/>
                </a:solidFill>
                <a:latin typeface="+mj-lt"/>
              </a:rPr>
              <a:t>Article 26.1.5  </a:t>
            </a:r>
            <a:r>
              <a:rPr lang="en-US" sz="2200" b="1" dirty="0">
                <a:solidFill>
                  <a:srgbClr val="7030A0"/>
                </a:solidFill>
                <a:effectLst/>
                <a:latin typeface="+mj-lt"/>
                <a:ea typeface="Calibri" panose="020F0502020204030204" pitchFamily="34" charset="0"/>
                <a:cs typeface="Times New Roman" panose="02020603050405020304" pitchFamily="18" charset="0"/>
              </a:rPr>
              <a:t>Salary Adjustment Paid Family and Medical Leave Deductions</a:t>
            </a:r>
            <a:r>
              <a:rPr lang="en-US" sz="2200" b="1" dirty="0">
                <a:solidFill>
                  <a:srgbClr val="7030A0"/>
                </a:solidFill>
                <a:latin typeface="+mj-lt"/>
              </a:rPr>
              <a:t>    </a:t>
            </a:r>
          </a:p>
          <a:p>
            <a:r>
              <a:rPr lang="en-US" sz="2000" dirty="0">
                <a:solidFill>
                  <a:srgbClr val="7030A0"/>
                </a:solidFill>
                <a:effectLst/>
                <a:latin typeface="+mj-lt"/>
                <a:ea typeface="Calibri" panose="020F0502020204030204" pitchFamily="34" charset="0"/>
                <a:cs typeface="Times New Roman" panose="02020603050405020304" pitchFamily="18" charset="0"/>
              </a:rPr>
              <a:t>employees who meet the eligibility requirements of 26.1.1(a) who are on the payroll on June 30, 2020, and on the date this contract is implemented shall receive an additional one-half of one percent (.5%)—not compounded—</a:t>
            </a:r>
            <a:endParaRPr lang="en-US" sz="2000" b="1" dirty="0">
              <a:solidFill>
                <a:srgbClr val="7030A0"/>
              </a:solidFill>
              <a:latin typeface="+mj-lt"/>
            </a:endParaRPr>
          </a:p>
          <a:p>
            <a:endParaRPr lang="en-US" sz="1600" b="1" dirty="0">
              <a:solidFill>
                <a:srgbClr val="7030A0"/>
              </a:solidFill>
              <a:latin typeface="+mj-lt"/>
            </a:endParaRPr>
          </a:p>
          <a:p>
            <a:r>
              <a:rPr lang="en-US" sz="2200" b="1" dirty="0">
                <a:solidFill>
                  <a:srgbClr val="7030A0"/>
                </a:solidFill>
                <a:latin typeface="+mj-lt"/>
              </a:rPr>
              <a:t>Article 26.3  Promotional Increases (based on 100% FTE)</a:t>
            </a:r>
          </a:p>
          <a:p>
            <a:r>
              <a:rPr lang="en-US" sz="2000" dirty="0">
                <a:solidFill>
                  <a:srgbClr val="7030A0"/>
                </a:solidFill>
                <a:effectLst/>
                <a:latin typeface="+mj-lt"/>
                <a:ea typeface="Calibri" panose="020F0502020204030204" pitchFamily="34" charset="0"/>
                <a:cs typeface="Times New Roman" panose="02020603050405020304" pitchFamily="18" charset="0"/>
              </a:rPr>
              <a:t>take effect September 1st following the academic year in which the successful review takes place</a:t>
            </a:r>
            <a:endParaRPr lang="en-US" sz="20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sz="2200" b="1" dirty="0">
              <a:solidFill>
                <a:srgbClr val="7030A0"/>
              </a:solidFill>
              <a:latin typeface="+mj-lt"/>
            </a:endParaRPr>
          </a:p>
          <a:p>
            <a:endParaRPr lang="en-US" dirty="0"/>
          </a:p>
        </p:txBody>
      </p:sp>
      <p:graphicFrame>
        <p:nvGraphicFramePr>
          <p:cNvPr id="7" name="Table 6">
            <a:extLst>
              <a:ext uri="{FF2B5EF4-FFF2-40B4-BE49-F238E27FC236}">
                <a16:creationId xmlns:a16="http://schemas.microsoft.com/office/drawing/2014/main" id="{CF6DDDFA-84B2-4D75-9D12-C72E0FEA2AD8}"/>
              </a:ext>
            </a:extLst>
          </p:cNvPr>
          <p:cNvGraphicFramePr>
            <a:graphicFrameLocks noGrp="1"/>
          </p:cNvGraphicFramePr>
          <p:nvPr>
            <p:extLst>
              <p:ext uri="{D42A27DB-BD31-4B8C-83A1-F6EECF244321}">
                <p14:modId xmlns:p14="http://schemas.microsoft.com/office/powerpoint/2010/main" val="2304106699"/>
              </p:ext>
            </p:extLst>
          </p:nvPr>
        </p:nvGraphicFramePr>
        <p:xfrm>
          <a:off x="3094182" y="3205018"/>
          <a:ext cx="5689599" cy="3435925"/>
        </p:xfrm>
        <a:graphic>
          <a:graphicData uri="http://schemas.openxmlformats.org/drawingml/2006/table">
            <a:tbl>
              <a:tblPr firstRow="1" firstCol="1" lastRow="1" lastCol="1" bandRow="1" bandCol="1"/>
              <a:tblGrid>
                <a:gridCol w="3110148">
                  <a:extLst>
                    <a:ext uri="{9D8B030D-6E8A-4147-A177-3AD203B41FA5}">
                      <a16:colId xmlns:a16="http://schemas.microsoft.com/office/drawing/2014/main" val="1791892723"/>
                    </a:ext>
                  </a:extLst>
                </a:gridCol>
                <a:gridCol w="2579451">
                  <a:extLst>
                    <a:ext uri="{9D8B030D-6E8A-4147-A177-3AD203B41FA5}">
                      <a16:colId xmlns:a16="http://schemas.microsoft.com/office/drawing/2014/main" val="465199901"/>
                    </a:ext>
                  </a:extLst>
                </a:gridCol>
              </a:tblGrid>
              <a:tr h="194619">
                <a:tc>
                  <a:txBody>
                    <a:bodyPr/>
                    <a:lstStyle/>
                    <a:p>
                      <a:pPr marL="162560" marR="155575" algn="ctr">
                        <a:lnSpc>
                          <a:spcPts val="1115"/>
                        </a:lnSpc>
                        <a:spcBef>
                          <a:spcPts val="29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Senior Lecturer/Clinical Senior Lecturer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46430" algn="ctr">
                        <a:lnSpc>
                          <a:spcPts val="1115"/>
                        </a:lnSpc>
                        <a:spcBef>
                          <a:spcPts val="29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$6,500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8108122"/>
                  </a:ext>
                </a:extLst>
              </a:tr>
              <a:tr h="303216">
                <a:tc>
                  <a:txBody>
                    <a:bodyPr/>
                    <a:lstStyle/>
                    <a:p>
                      <a:pPr marL="162560" marR="156210" algn="ctr">
                        <a:lnSpc>
                          <a:spcPts val="1115"/>
                        </a:lnSpc>
                        <a:spcBef>
                          <a:spcPts val="48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Senior Lecturer II/Clinical Senior Lecturer 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48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$6,500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448931"/>
                  </a:ext>
                </a:extLst>
              </a:tr>
              <a:tr h="266684">
                <a:tc>
                  <a:txBody>
                    <a:bodyPr/>
                    <a:lstStyle/>
                    <a:p>
                      <a:pPr marL="162560" marR="15557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Senior Lecturer III/Clinical Senior Lecturer 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fr-FR" sz="1000">
                          <a:effectLst/>
                          <a:latin typeface="Calibri Light" panose="020F0302020204030204" pitchFamily="34" charset="0"/>
                          <a:ea typeface="Times New Roman" panose="02020603050405020304" pitchFamily="18" charset="0"/>
                          <a:cs typeface="Cambria" panose="02040503050406030204" pitchFamily="18" charset="0"/>
                        </a:rPr>
                        <a:t>$6500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7290292"/>
                  </a:ext>
                </a:extLst>
              </a:tr>
              <a:tr h="266684">
                <a:tc>
                  <a:txBody>
                    <a:bodyPr/>
                    <a:lstStyle/>
                    <a:p>
                      <a:pPr marL="162560" marR="15557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Clinical Assistant Professor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$7,500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8463974"/>
                  </a:ext>
                </a:extLst>
              </a:tr>
              <a:tr h="269424">
                <a:tc>
                  <a:txBody>
                    <a:bodyPr/>
                    <a:lstStyle/>
                    <a:p>
                      <a:pPr marL="162560" marR="156845" algn="ctr">
                        <a:lnSpc>
                          <a:spcPts val="1120"/>
                        </a:lnSpc>
                        <a:spcBef>
                          <a:spcPts val="295"/>
                        </a:spcBef>
                        <a:spcAft>
                          <a:spcPts val="0"/>
                        </a:spcAft>
                      </a:pPr>
                      <a:r>
                        <a:rPr lang="en-US" sz="1000" dirty="0">
                          <a:effectLst/>
                          <a:latin typeface="Calibri Light" panose="020F0302020204030204" pitchFamily="34" charset="0"/>
                          <a:ea typeface="Times New Roman" panose="02020603050405020304" pitchFamily="18" charset="0"/>
                          <a:cs typeface="Cambria" panose="02040503050406030204" pitchFamily="18" charset="0"/>
                        </a:rPr>
                        <a:t>Clinical Associate Professor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20"/>
                        </a:lnSpc>
                        <a:spcBef>
                          <a:spcPts val="29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$8,800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1503930"/>
                  </a:ext>
                </a:extLst>
              </a:tr>
              <a:tr h="266684">
                <a:tc>
                  <a:txBody>
                    <a:bodyPr/>
                    <a:lstStyle/>
                    <a:p>
                      <a:pPr marL="162560" marR="15684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Clinical Professor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$14,000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9576815"/>
                  </a:ext>
                </a:extLst>
              </a:tr>
              <a:tr h="266684">
                <a:tc>
                  <a:txBody>
                    <a:bodyPr/>
                    <a:lstStyle/>
                    <a:p>
                      <a:pPr marL="162560" marR="156210"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Assistant Professor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$8,000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9739540"/>
                  </a:ext>
                </a:extLst>
              </a:tr>
              <a:tr h="266684">
                <a:tc>
                  <a:txBody>
                    <a:bodyPr/>
                    <a:lstStyle/>
                    <a:p>
                      <a:pPr marL="161925" marR="15811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Associate Professor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$9,400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2098544"/>
                  </a:ext>
                </a:extLst>
              </a:tr>
              <a:tr h="266684">
                <a:tc>
                  <a:txBody>
                    <a:bodyPr/>
                    <a:lstStyle/>
                    <a:p>
                      <a:pPr marL="162560" marR="156210"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Professor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$14,700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010299"/>
                  </a:ext>
                </a:extLst>
              </a:tr>
              <a:tr h="266684">
                <a:tc>
                  <a:txBody>
                    <a:bodyPr/>
                    <a:lstStyle/>
                    <a:p>
                      <a:pPr marL="162560" marR="15557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Librarian 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$6,500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9907400"/>
                  </a:ext>
                </a:extLst>
              </a:tr>
              <a:tr h="268510">
                <a:tc>
                  <a:txBody>
                    <a:bodyPr/>
                    <a:lstStyle/>
                    <a:p>
                      <a:pPr marL="162560" marR="155575" algn="ctr">
                        <a:lnSpc>
                          <a:spcPts val="1115"/>
                        </a:lnSpc>
                        <a:spcBef>
                          <a:spcPts val="29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Librarian III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95"/>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$8,000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5948782"/>
                  </a:ext>
                </a:extLst>
              </a:tr>
              <a:tr h="266684">
                <a:tc>
                  <a:txBody>
                    <a:bodyPr/>
                    <a:lstStyle/>
                    <a:p>
                      <a:pPr marL="162560" marR="156210"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Librarian IV</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78815" marR="680085" algn="ctr">
                        <a:lnSpc>
                          <a:spcPts val="1115"/>
                        </a:lnSpc>
                        <a:spcBef>
                          <a:spcPts val="280"/>
                        </a:spcBef>
                        <a:spcAft>
                          <a:spcPts val="0"/>
                        </a:spcAft>
                      </a:pPr>
                      <a:r>
                        <a:rPr lang="en-US" sz="1000">
                          <a:effectLst/>
                          <a:latin typeface="Calibri Light" panose="020F0302020204030204" pitchFamily="34" charset="0"/>
                          <a:ea typeface="Times New Roman" panose="02020603050405020304" pitchFamily="18" charset="0"/>
                          <a:cs typeface="Cambria" panose="02040503050406030204" pitchFamily="18" charset="0"/>
                        </a:rPr>
                        <a:t>$9,400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06826"/>
                  </a:ext>
                </a:extLst>
              </a:tr>
              <a:tr h="266684">
                <a:tc>
                  <a:txBody>
                    <a:bodyPr/>
                    <a:lstStyle/>
                    <a:p>
                      <a:pPr marL="162560" marR="158115" algn="ctr">
                        <a:lnSpc>
                          <a:spcPts val="1115"/>
                        </a:lnSpc>
                        <a:spcBef>
                          <a:spcPts val="280"/>
                        </a:spcBef>
                        <a:spcAft>
                          <a:spcPts val="0"/>
                        </a:spcAft>
                      </a:pPr>
                      <a:r>
                        <a:rPr lang="en-US" sz="1000" dirty="0">
                          <a:effectLst/>
                          <a:latin typeface="Calibri Light" panose="020F0302020204030204" pitchFamily="34" charset="0"/>
                          <a:ea typeface="Times New Roman" panose="02020603050405020304" pitchFamily="18" charset="0"/>
                          <a:cs typeface="Cambria" panose="02040503050406030204" pitchFamily="18" charset="0"/>
                        </a:rPr>
                        <a:t>Librarian V</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678815" marR="680085" algn="ctr">
                        <a:lnSpc>
                          <a:spcPts val="1115"/>
                        </a:lnSpc>
                        <a:spcBef>
                          <a:spcPts val="280"/>
                        </a:spcBef>
                        <a:spcAft>
                          <a:spcPts val="0"/>
                        </a:spcAft>
                      </a:pPr>
                      <a:r>
                        <a:rPr lang="en-US" sz="1000" dirty="0">
                          <a:effectLst/>
                          <a:latin typeface="Calibri Light" panose="020F0302020204030204" pitchFamily="34" charset="0"/>
                          <a:ea typeface="Times New Roman" panose="02020603050405020304" pitchFamily="18" charset="0"/>
                          <a:cs typeface="Cambria" panose="02040503050406030204" pitchFamily="18" charset="0"/>
                        </a:rPr>
                        <a:t>$10,600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46916447"/>
                  </a:ext>
                </a:extLst>
              </a:tr>
            </a:tbl>
          </a:graphicData>
        </a:graphic>
      </p:graphicFrame>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56797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209549"/>
          </a:xfrm>
        </p:spPr>
        <p:txBody>
          <a:bodyPr>
            <a:noAutofit/>
          </a:bodyPr>
          <a:lstStyle/>
          <a:p>
            <a:pPr algn="ctr"/>
            <a:r>
              <a:rPr lang="en-US" sz="4000" b="1" dirty="0">
                <a:solidFill>
                  <a:srgbClr val="7030A0"/>
                </a:solidFill>
              </a:rPr>
              <a:t>Article 26 Salaries</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TextBox 5">
            <a:extLst>
              <a:ext uri="{FF2B5EF4-FFF2-40B4-BE49-F238E27FC236}">
                <a16:creationId xmlns:a16="http://schemas.microsoft.com/office/drawing/2014/main" id="{127CC737-F232-446D-B304-62F40C2D0F6C}"/>
              </a:ext>
            </a:extLst>
          </p:cNvPr>
          <p:cNvSpPr txBox="1"/>
          <p:nvPr/>
        </p:nvSpPr>
        <p:spPr>
          <a:xfrm>
            <a:off x="609600" y="905164"/>
            <a:ext cx="10889673" cy="6382004"/>
          </a:xfrm>
          <a:prstGeom prst="rect">
            <a:avLst/>
          </a:prstGeom>
          <a:noFill/>
          <a:ln>
            <a:solidFill>
              <a:schemeClr val="bg2"/>
            </a:solidFill>
          </a:ln>
        </p:spPr>
        <p:txBody>
          <a:bodyPr wrap="square" rtlCol="0">
            <a:spAutoFit/>
          </a:bodyPr>
          <a:lstStyle/>
          <a:p>
            <a:r>
              <a:rPr lang="en-US" sz="2000" b="1" dirty="0">
                <a:solidFill>
                  <a:srgbClr val="7030A0"/>
                </a:solidFill>
                <a:latin typeface="+mj-lt"/>
              </a:rPr>
              <a:t>Article 26.4.1  Salary Floors (based on 100% FTE) </a:t>
            </a:r>
          </a:p>
          <a:p>
            <a:r>
              <a:rPr lang="en-US" sz="2000" dirty="0">
                <a:solidFill>
                  <a:srgbClr val="7030A0"/>
                </a:solidFill>
                <a:effectLst/>
                <a:latin typeface="+mj-lt"/>
                <a:ea typeface="Times New Roman" panose="02020603050405020304" pitchFamily="18" charset="0"/>
                <a:cs typeface="Cambria" panose="02040503050406030204" pitchFamily="18" charset="0"/>
              </a:rPr>
              <a:t>effective the first pay period of July 2021:  </a:t>
            </a:r>
          </a:p>
          <a:p>
            <a:pPr marL="0" marR="0">
              <a:lnSpc>
                <a:spcPct val="107000"/>
              </a:lnSpc>
              <a:spcBef>
                <a:spcPts val="50"/>
              </a:spcBef>
              <a:spcAft>
                <a:spcPts val="0"/>
              </a:spcAft>
            </a:pPr>
            <a:r>
              <a:rPr lang="en-US" sz="1000" dirty="0">
                <a:effectLst/>
                <a:latin typeface="Cambria" panose="02040503050406030204" pitchFamily="18" charset="0"/>
                <a:ea typeface="Times New Roman" panose="02020603050405020304" pitchFamily="18" charset="0"/>
                <a:cs typeface="Cambria" panose="020405030504060302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dirty="0">
              <a:solidFill>
                <a:srgbClr val="7030A0"/>
              </a:solidFill>
              <a:latin typeface="+mj-lt"/>
            </a:endParaRPr>
          </a:p>
          <a:p>
            <a:endParaRPr lang="en-US" sz="2000" dirty="0">
              <a:latin typeface="+mj-lt"/>
            </a:endParaRPr>
          </a:p>
          <a:p>
            <a:r>
              <a:rPr lang="en-US" sz="2000" b="1" dirty="0">
                <a:solidFill>
                  <a:srgbClr val="7030A0"/>
                </a:solidFill>
                <a:latin typeface="+mj-lt"/>
              </a:rPr>
              <a:t>Article 26.4.2  Associate Lecturers</a:t>
            </a:r>
          </a:p>
          <a:p>
            <a:r>
              <a:rPr lang="en-US" sz="2000" dirty="0">
                <a:solidFill>
                  <a:srgbClr val="7030A0"/>
                </a:solidFill>
                <a:effectLst/>
                <a:latin typeface="+mj-lt"/>
                <a:ea typeface="Times New Roman" panose="02020603050405020304" pitchFamily="18" charset="0"/>
                <a:cs typeface="Cambria" panose="02040503050406030204" pitchFamily="18" charset="0"/>
              </a:rPr>
              <a:t>Beginning in Spring 2022, non-tenure track faculty at the rank of Associate Lecturer or Clinical Associate Lecturer will be paid a minimum per-course rate of $5350.  </a:t>
            </a:r>
            <a:endParaRPr lang="en-US" sz="2000" dirty="0">
              <a:solidFill>
                <a:srgbClr val="7030A0"/>
              </a:solidFill>
              <a:effectLst/>
              <a:latin typeface="+mj-lt"/>
              <a:ea typeface="Calibri" panose="020F0502020204030204" pitchFamily="34" charset="0"/>
              <a:cs typeface="Times New Roman" panose="02020603050405020304" pitchFamily="18" charset="0"/>
            </a:endParaRPr>
          </a:p>
          <a:p>
            <a:endParaRPr lang="en-US" sz="2000" dirty="0">
              <a:latin typeface="+mj-lt"/>
            </a:endParaRPr>
          </a:p>
          <a:p>
            <a:endParaRPr lang="en-US" dirty="0" err="1"/>
          </a:p>
        </p:txBody>
      </p:sp>
      <p:graphicFrame>
        <p:nvGraphicFramePr>
          <p:cNvPr id="12" name="Table 11">
            <a:extLst>
              <a:ext uri="{FF2B5EF4-FFF2-40B4-BE49-F238E27FC236}">
                <a16:creationId xmlns:a16="http://schemas.microsoft.com/office/drawing/2014/main" id="{4B8167FF-9DB5-472E-8DD7-3720F1665BE5}"/>
              </a:ext>
            </a:extLst>
          </p:cNvPr>
          <p:cNvGraphicFramePr>
            <a:graphicFrameLocks noGrp="1"/>
          </p:cNvGraphicFramePr>
          <p:nvPr>
            <p:extLst>
              <p:ext uri="{D42A27DB-BD31-4B8C-83A1-F6EECF244321}">
                <p14:modId xmlns:p14="http://schemas.microsoft.com/office/powerpoint/2010/main" val="2256638015"/>
              </p:ext>
            </p:extLst>
          </p:nvPr>
        </p:nvGraphicFramePr>
        <p:xfrm>
          <a:off x="1958109" y="1764145"/>
          <a:ext cx="5955261" cy="3634854"/>
        </p:xfrm>
        <a:graphic>
          <a:graphicData uri="http://schemas.openxmlformats.org/drawingml/2006/table">
            <a:tbl>
              <a:tblPr firstRow="1" firstCol="1" lastRow="1" lastCol="1" bandRow="1" bandCol="1"/>
              <a:tblGrid>
                <a:gridCol w="3481397">
                  <a:extLst>
                    <a:ext uri="{9D8B030D-6E8A-4147-A177-3AD203B41FA5}">
                      <a16:colId xmlns:a16="http://schemas.microsoft.com/office/drawing/2014/main" val="2173921676"/>
                    </a:ext>
                  </a:extLst>
                </a:gridCol>
                <a:gridCol w="2473864">
                  <a:extLst>
                    <a:ext uri="{9D8B030D-6E8A-4147-A177-3AD203B41FA5}">
                      <a16:colId xmlns:a16="http://schemas.microsoft.com/office/drawing/2014/main" val="3055828031"/>
                    </a:ext>
                  </a:extLst>
                </a:gridCol>
              </a:tblGrid>
              <a:tr h="227690">
                <a:tc>
                  <a:txBody>
                    <a:bodyPr/>
                    <a:lstStyle/>
                    <a:p>
                      <a:pPr marL="0" marR="81280" algn="ctr">
                        <a:lnSpc>
                          <a:spcPct val="107000"/>
                        </a:lnSpc>
                        <a:spcBef>
                          <a:spcPts val="13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Instructor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$61,000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2312653"/>
                  </a:ext>
                </a:extLst>
              </a:tr>
              <a:tr h="227690">
                <a:tc>
                  <a:txBody>
                    <a:bodyPr/>
                    <a:lstStyle/>
                    <a:p>
                      <a:pPr marL="89535" marR="82550" algn="ctr">
                        <a:lnSpc>
                          <a:spcPct val="107000"/>
                        </a:lnSpc>
                        <a:spcBef>
                          <a:spcPts val="13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Assistant Professor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$70,000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2011111"/>
                  </a:ext>
                </a:extLst>
              </a:tr>
              <a:tr h="227690">
                <a:tc>
                  <a:txBody>
                    <a:bodyPr/>
                    <a:lstStyle/>
                    <a:p>
                      <a:pPr marL="88265" marR="83820" algn="ctr">
                        <a:lnSpc>
                          <a:spcPct val="107000"/>
                        </a:lnSpc>
                        <a:spcBef>
                          <a:spcPts val="13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Associate Professor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$80,000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0184539"/>
                  </a:ext>
                </a:extLst>
              </a:tr>
              <a:tr h="227690">
                <a:tc>
                  <a:txBody>
                    <a:bodyPr/>
                    <a:lstStyle/>
                    <a:p>
                      <a:pPr marL="89535" marR="82550" algn="ctr">
                        <a:lnSpc>
                          <a:spcPct val="107000"/>
                        </a:lnSpc>
                        <a:spcBef>
                          <a:spcPts val="150"/>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Professor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$100,000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5380635"/>
                  </a:ext>
                </a:extLst>
              </a:tr>
              <a:tr h="229193">
                <a:tc>
                  <a:txBody>
                    <a:bodyPr/>
                    <a:lstStyle/>
                    <a:p>
                      <a:pPr marL="88900" marR="83820" algn="ctr">
                        <a:lnSpc>
                          <a:spcPct val="107000"/>
                        </a:lnSpc>
                        <a:spcBef>
                          <a:spcPts val="150"/>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Lecturer/Clinical Lecturer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95"/>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$53,000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045829"/>
                  </a:ext>
                </a:extLst>
              </a:tr>
              <a:tr h="227029">
                <a:tc>
                  <a:txBody>
                    <a:bodyPr/>
                    <a:lstStyle/>
                    <a:p>
                      <a:pPr marL="89535" marR="83820" algn="ctr">
                        <a:lnSpc>
                          <a:spcPct val="107000"/>
                        </a:lnSpc>
                        <a:spcBef>
                          <a:spcPts val="13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Senior Lecturer/Clinical Senior Lecturer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$61,000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4359621"/>
                  </a:ext>
                </a:extLst>
              </a:tr>
              <a:tr h="212437">
                <a:tc>
                  <a:txBody>
                    <a:bodyPr/>
                    <a:lstStyle/>
                    <a:p>
                      <a:pPr marL="88900" marR="83820" algn="ctr">
                        <a:lnSpc>
                          <a:spcPct val="107000"/>
                        </a:lnSpc>
                        <a:spcBef>
                          <a:spcPts val="13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Senior Lecturer II/Clinical Senior Lecturer II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$65,000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9395168"/>
                  </a:ext>
                </a:extLst>
              </a:tr>
              <a:tr h="230909">
                <a:tc>
                  <a:txBody>
                    <a:bodyPr/>
                    <a:lstStyle/>
                    <a:p>
                      <a:pPr marL="89535" marR="81915" algn="ctr">
                        <a:lnSpc>
                          <a:spcPct val="107000"/>
                        </a:lnSpc>
                        <a:spcBef>
                          <a:spcPts val="135"/>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Senior Lecturer III/Clinical Senior Lecturer III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6555" marR="376555" algn="ctr">
                        <a:lnSpc>
                          <a:spcPts val="1115"/>
                        </a:lnSpc>
                        <a:spcBef>
                          <a:spcPts val="28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$69,000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305753"/>
                  </a:ext>
                </a:extLst>
              </a:tr>
              <a:tr h="228442">
                <a:tc>
                  <a:txBody>
                    <a:bodyPr/>
                    <a:lstStyle/>
                    <a:p>
                      <a:pPr marL="89535" marR="81915" algn="ctr">
                        <a:lnSpc>
                          <a:spcPct val="107000"/>
                        </a:lnSpc>
                        <a:spcBef>
                          <a:spcPts val="135"/>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Clinical Assistant Professor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6555" marR="376555" algn="ctr">
                        <a:lnSpc>
                          <a:spcPts val="1115"/>
                        </a:lnSpc>
                        <a:spcBef>
                          <a:spcPts val="285"/>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$68,000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4071118"/>
                  </a:ext>
                </a:extLst>
              </a:tr>
              <a:tr h="227690">
                <a:tc>
                  <a:txBody>
                    <a:bodyPr/>
                    <a:lstStyle/>
                    <a:p>
                      <a:pPr marL="89535" marR="83185" algn="ctr">
                        <a:lnSpc>
                          <a:spcPct val="107000"/>
                        </a:lnSpc>
                        <a:spcBef>
                          <a:spcPts val="15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Clinical Associate Professor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6555" marR="376555" algn="ctr">
                        <a:lnSpc>
                          <a:spcPts val="1115"/>
                        </a:lnSpc>
                        <a:spcBef>
                          <a:spcPts val="28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$78,000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13919"/>
                  </a:ext>
                </a:extLst>
              </a:tr>
              <a:tr h="227690">
                <a:tc>
                  <a:txBody>
                    <a:bodyPr/>
                    <a:lstStyle/>
                    <a:p>
                      <a:pPr marL="89535" marR="83185" algn="ctr">
                        <a:lnSpc>
                          <a:spcPct val="107000"/>
                        </a:lnSpc>
                        <a:spcBef>
                          <a:spcPts val="150"/>
                        </a:spcBef>
                        <a:spcAft>
                          <a:spcPts val="0"/>
                        </a:spcAft>
                      </a:pPr>
                      <a:r>
                        <a:rPr lang="en-US" sz="1200">
                          <a:effectLst/>
                          <a:latin typeface="Calibri Light" panose="020F0302020204030204" pitchFamily="34" charset="0"/>
                          <a:ea typeface="Calibri" panose="020F0502020204030204" pitchFamily="34" charset="0"/>
                          <a:cs typeface="Times New Roman" panose="02020603050405020304" pitchFamily="18" charset="0"/>
                        </a:rPr>
                        <a:t>Clinical Professor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6555" marR="376555" algn="ctr">
                        <a:lnSpc>
                          <a:spcPts val="1115"/>
                        </a:lnSpc>
                        <a:spcBef>
                          <a:spcPts val="280"/>
                        </a:spcBef>
                        <a:spcAft>
                          <a:spcPts val="0"/>
                        </a:spcAft>
                      </a:pPr>
                      <a:r>
                        <a:rPr lang="en-US" sz="1200" dirty="0">
                          <a:effectLst/>
                          <a:latin typeface="Calibri Light" panose="020F0302020204030204" pitchFamily="34" charset="0"/>
                          <a:ea typeface="Calibri" panose="020F0502020204030204" pitchFamily="34" charset="0"/>
                          <a:cs typeface="Times New Roman" panose="02020603050405020304" pitchFamily="18" charset="0"/>
                        </a:rPr>
                        <a:t>$98,000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1543895"/>
                  </a:ext>
                </a:extLst>
              </a:tr>
              <a:tr h="229944">
                <a:tc>
                  <a:txBody>
                    <a:bodyPr/>
                    <a:lstStyle/>
                    <a:p>
                      <a:pPr marL="89535" marR="83820" algn="ctr">
                        <a:lnSpc>
                          <a:spcPct val="107000"/>
                        </a:lnSpc>
                        <a:spcBef>
                          <a:spcPts val="150"/>
                        </a:spcBef>
                        <a:spcAft>
                          <a:spcPts val="0"/>
                        </a:spcAft>
                      </a:pPr>
                      <a:r>
                        <a:rPr lang="en-US" sz="1200">
                          <a:effectLst/>
                          <a:latin typeface="Calibri Light" panose="020F0302020204030204" pitchFamily="34" charset="0"/>
                          <a:ea typeface="Times New Roman" panose="02020603050405020304" pitchFamily="18" charset="0"/>
                          <a:cs typeface="Cambria" panose="02040503050406030204" pitchFamily="18" charset="0"/>
                        </a:rPr>
                        <a:t>Librarian 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95"/>
                        </a:spcBef>
                        <a:spcAft>
                          <a:spcPts val="0"/>
                        </a:spcAft>
                      </a:pPr>
                      <a:r>
                        <a:rPr lang="en-US" sz="1200" dirty="0">
                          <a:effectLst/>
                          <a:latin typeface="Calibri Light" panose="020F0302020204030204" pitchFamily="34" charset="0"/>
                          <a:ea typeface="Times New Roman" panose="02020603050405020304" pitchFamily="18" charset="0"/>
                          <a:cs typeface="Cambria" panose="02040503050406030204" pitchFamily="18" charset="0"/>
                        </a:rPr>
                        <a:t>$54,000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2778782"/>
                  </a:ext>
                </a:extLst>
              </a:tr>
              <a:tr h="227690">
                <a:tc>
                  <a:txBody>
                    <a:bodyPr/>
                    <a:lstStyle/>
                    <a:p>
                      <a:pPr marL="89535" marR="81915" algn="ctr">
                        <a:lnSpc>
                          <a:spcPct val="107000"/>
                        </a:lnSpc>
                        <a:spcBef>
                          <a:spcPts val="135"/>
                        </a:spcBef>
                        <a:spcAft>
                          <a:spcPts val="0"/>
                        </a:spcAft>
                      </a:pPr>
                      <a:r>
                        <a:rPr lang="en-US" sz="1200">
                          <a:effectLst/>
                          <a:latin typeface="Calibri Light" panose="020F0302020204030204" pitchFamily="34" charset="0"/>
                          <a:ea typeface="Times New Roman" panose="02020603050405020304" pitchFamily="18" charset="0"/>
                          <a:cs typeface="Cambria" panose="02040503050406030204" pitchFamily="18" charset="0"/>
                        </a:rPr>
                        <a:t>Librarian II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dirty="0">
                          <a:effectLst/>
                          <a:latin typeface="Calibri Light" panose="020F0302020204030204" pitchFamily="34" charset="0"/>
                          <a:ea typeface="Times New Roman" panose="02020603050405020304" pitchFamily="18" charset="0"/>
                          <a:cs typeface="Cambria" panose="02040503050406030204" pitchFamily="18" charset="0"/>
                        </a:rPr>
                        <a:t>$60,500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4410669"/>
                  </a:ext>
                </a:extLst>
              </a:tr>
              <a:tr h="227690">
                <a:tc>
                  <a:txBody>
                    <a:bodyPr/>
                    <a:lstStyle/>
                    <a:p>
                      <a:pPr marL="89535" marR="81915" algn="ctr">
                        <a:lnSpc>
                          <a:spcPct val="107000"/>
                        </a:lnSpc>
                        <a:spcBef>
                          <a:spcPts val="135"/>
                        </a:spcBef>
                        <a:spcAft>
                          <a:spcPts val="0"/>
                        </a:spcAft>
                      </a:pPr>
                      <a:r>
                        <a:rPr lang="en-US" sz="1200">
                          <a:effectLst/>
                          <a:latin typeface="Calibri Light" panose="020F0302020204030204" pitchFamily="34" charset="0"/>
                          <a:ea typeface="Times New Roman" panose="02020603050405020304" pitchFamily="18" charset="0"/>
                          <a:cs typeface="Cambria" panose="02040503050406030204" pitchFamily="18" charset="0"/>
                        </a:rPr>
                        <a:t>Librarian III</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dirty="0">
                          <a:effectLst/>
                          <a:latin typeface="Calibri Light" panose="020F0302020204030204" pitchFamily="34" charset="0"/>
                          <a:ea typeface="Times New Roman" panose="02020603050405020304" pitchFamily="18" charset="0"/>
                          <a:cs typeface="Cambria" panose="02040503050406030204" pitchFamily="18" charset="0"/>
                        </a:rPr>
                        <a:t>$68,500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979739"/>
                  </a:ext>
                </a:extLst>
              </a:tr>
              <a:tr h="227690">
                <a:tc>
                  <a:txBody>
                    <a:bodyPr/>
                    <a:lstStyle/>
                    <a:p>
                      <a:pPr marL="89535" marR="82550" algn="ctr">
                        <a:lnSpc>
                          <a:spcPct val="107000"/>
                        </a:lnSpc>
                        <a:spcBef>
                          <a:spcPts val="135"/>
                        </a:spcBef>
                        <a:spcAft>
                          <a:spcPts val="0"/>
                        </a:spcAft>
                      </a:pPr>
                      <a:r>
                        <a:rPr lang="en-US" sz="1200">
                          <a:effectLst/>
                          <a:latin typeface="Calibri Light" panose="020F0302020204030204" pitchFamily="34" charset="0"/>
                          <a:ea typeface="Times New Roman" panose="02020603050405020304" pitchFamily="18" charset="0"/>
                          <a:cs typeface="Cambria" panose="02040503050406030204" pitchFamily="18" charset="0"/>
                        </a:rPr>
                        <a:t>Librarian IV</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77190" marR="375920" algn="ctr">
                        <a:lnSpc>
                          <a:spcPts val="1115"/>
                        </a:lnSpc>
                        <a:spcBef>
                          <a:spcPts val="280"/>
                        </a:spcBef>
                        <a:spcAft>
                          <a:spcPts val="0"/>
                        </a:spcAft>
                      </a:pPr>
                      <a:r>
                        <a:rPr lang="en-US" sz="1200" dirty="0">
                          <a:effectLst/>
                          <a:latin typeface="Calibri Light" panose="020F0302020204030204" pitchFamily="34" charset="0"/>
                          <a:ea typeface="Times New Roman" panose="02020603050405020304" pitchFamily="18" charset="0"/>
                          <a:cs typeface="Cambria" panose="02040503050406030204" pitchFamily="18" charset="0"/>
                        </a:rPr>
                        <a:t>$78,000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2997612"/>
                  </a:ext>
                </a:extLst>
              </a:tr>
              <a:tr h="227690">
                <a:tc>
                  <a:txBody>
                    <a:bodyPr/>
                    <a:lstStyle/>
                    <a:p>
                      <a:pPr marL="88900" marR="83820" algn="ctr">
                        <a:lnSpc>
                          <a:spcPct val="107000"/>
                        </a:lnSpc>
                        <a:spcBef>
                          <a:spcPts val="150"/>
                        </a:spcBef>
                        <a:spcAft>
                          <a:spcPts val="0"/>
                        </a:spcAft>
                      </a:pPr>
                      <a:r>
                        <a:rPr lang="en-US" sz="1200">
                          <a:effectLst/>
                          <a:latin typeface="Calibri Light" panose="020F0302020204030204" pitchFamily="34" charset="0"/>
                          <a:ea typeface="Times New Roman" panose="02020603050405020304" pitchFamily="18" charset="0"/>
                          <a:cs typeface="Cambria" panose="02040503050406030204" pitchFamily="18" charset="0"/>
                        </a:rPr>
                        <a:t>Librarian V</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77190" marR="375920" algn="ctr">
                        <a:lnSpc>
                          <a:spcPts val="1115"/>
                        </a:lnSpc>
                        <a:spcBef>
                          <a:spcPts val="280"/>
                        </a:spcBef>
                        <a:spcAft>
                          <a:spcPts val="0"/>
                        </a:spcAft>
                      </a:pPr>
                      <a:r>
                        <a:rPr lang="en-US" sz="1200" dirty="0">
                          <a:effectLst/>
                          <a:latin typeface="Calibri Light" panose="020F0302020204030204" pitchFamily="34" charset="0"/>
                          <a:ea typeface="Times New Roman" panose="02020603050405020304" pitchFamily="18" charset="0"/>
                          <a:cs typeface="Cambria" panose="02040503050406030204" pitchFamily="18" charset="0"/>
                        </a:rPr>
                        <a:t>$88,500</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94707646"/>
                  </a:ext>
                </a:extLst>
              </a:tr>
            </a:tbl>
          </a:graphicData>
        </a:graphic>
      </p:graphicFrame>
    </p:spTree>
    <p:extLst>
      <p:ext uri="{BB962C8B-B14F-4D97-AF65-F5344CB8AC3E}">
        <p14:creationId xmlns:p14="http://schemas.microsoft.com/office/powerpoint/2010/main" val="177671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43883"/>
            <a:ext cx="10972800" cy="333517"/>
          </a:xfrm>
        </p:spPr>
        <p:txBody>
          <a:bodyPr>
            <a:noAutofit/>
          </a:bodyPr>
          <a:lstStyle/>
          <a:p>
            <a:pPr algn="ctr"/>
            <a:r>
              <a:rPr lang="en-US" sz="4000" b="1" dirty="0">
                <a:solidFill>
                  <a:srgbClr val="7030A0"/>
                </a:solidFill>
              </a:rPr>
              <a:t>Article 36. Continuing Education</a:t>
            </a:r>
          </a:p>
        </p:txBody>
      </p:sp>
      <p:sp>
        <p:nvSpPr>
          <p:cNvPr id="8" name="Rectangle 2">
            <a:extLst>
              <a:ext uri="{FF2B5EF4-FFF2-40B4-BE49-F238E27FC236}">
                <a16:creationId xmlns:a16="http://schemas.microsoft.com/office/drawing/2014/main" id="{F07A2D3E-D394-4B58-9304-F868223D2027}"/>
              </a:ext>
            </a:extLst>
          </p:cNvPr>
          <p:cNvSpPr>
            <a:spLocks noChangeArrowheads="1"/>
          </p:cNvSpPr>
          <p:nvPr/>
        </p:nvSpPr>
        <p:spPr bwMode="auto">
          <a:xfrm>
            <a:off x="3422439" y="3007174"/>
            <a:ext cx="12954229" cy="601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extBox 1">
            <a:extLst>
              <a:ext uri="{FF2B5EF4-FFF2-40B4-BE49-F238E27FC236}">
                <a16:creationId xmlns:a16="http://schemas.microsoft.com/office/drawing/2014/main" id="{741D70F3-17C3-442F-8876-1317ECCB281A}"/>
              </a:ext>
            </a:extLst>
          </p:cNvPr>
          <p:cNvSpPr txBox="1"/>
          <p:nvPr/>
        </p:nvSpPr>
        <p:spPr>
          <a:xfrm>
            <a:off x="729673" y="1006764"/>
            <a:ext cx="10603345" cy="2831544"/>
          </a:xfrm>
          <a:prstGeom prst="rect">
            <a:avLst/>
          </a:prstGeom>
          <a:noFill/>
          <a:ln>
            <a:solidFill>
              <a:schemeClr val="bg2"/>
            </a:solidFill>
          </a:ln>
        </p:spPr>
        <p:txBody>
          <a:bodyPr wrap="square" rtlCol="0">
            <a:spAutoFit/>
          </a:bodyPr>
          <a:lstStyle/>
          <a:p>
            <a:r>
              <a:rPr lang="en-US" sz="2000" dirty="0">
                <a:solidFill>
                  <a:srgbClr val="7030A0"/>
                </a:solidFill>
                <a:latin typeface="+mj-lt"/>
              </a:rPr>
              <a:t>Summer and Winter course payment is contained in Article 36. </a:t>
            </a:r>
          </a:p>
          <a:p>
            <a:endParaRPr lang="en-US" sz="2000" dirty="0">
              <a:solidFill>
                <a:srgbClr val="7030A0"/>
              </a:solidFill>
              <a:latin typeface="+mj-lt"/>
            </a:endParaRPr>
          </a:p>
          <a:p>
            <a:r>
              <a:rPr lang="en-US" sz="2000" b="1" dirty="0">
                <a:solidFill>
                  <a:srgbClr val="7030A0"/>
                </a:solidFill>
                <a:latin typeface="+mj-lt"/>
              </a:rPr>
              <a:t>Article 36.4  Salaries </a:t>
            </a:r>
          </a:p>
          <a:p>
            <a:endParaRPr lang="en-US" sz="2000" dirty="0">
              <a:solidFill>
                <a:srgbClr val="7030A0"/>
              </a:solidFill>
              <a:latin typeface="+mj-lt"/>
            </a:endParaRPr>
          </a:p>
          <a:p>
            <a:endParaRPr lang="en-US" sz="2000" dirty="0">
              <a:solidFill>
                <a:srgbClr val="7030A0"/>
              </a:solidFill>
              <a:latin typeface="+mj-lt"/>
            </a:endParaRPr>
          </a:p>
          <a:p>
            <a:endParaRPr lang="en-US" sz="2000" dirty="0">
              <a:solidFill>
                <a:srgbClr val="7030A0"/>
              </a:solidFill>
              <a:latin typeface="+mj-lt"/>
            </a:endParaRPr>
          </a:p>
          <a:p>
            <a:endParaRPr lang="en-US" sz="2000" dirty="0">
              <a:solidFill>
                <a:srgbClr val="7030A0"/>
              </a:solidFill>
              <a:latin typeface="+mj-lt"/>
            </a:endParaRPr>
          </a:p>
          <a:p>
            <a:endParaRPr lang="en-US" sz="2000" dirty="0">
              <a:solidFill>
                <a:srgbClr val="7030A0"/>
              </a:solidFill>
              <a:latin typeface="+mj-lt"/>
            </a:endParaRPr>
          </a:p>
          <a:p>
            <a:endParaRPr lang="en-US" dirty="0" err="1"/>
          </a:p>
        </p:txBody>
      </p:sp>
      <p:graphicFrame>
        <p:nvGraphicFramePr>
          <p:cNvPr id="4" name="Table 3">
            <a:extLst>
              <a:ext uri="{FF2B5EF4-FFF2-40B4-BE49-F238E27FC236}">
                <a16:creationId xmlns:a16="http://schemas.microsoft.com/office/drawing/2014/main" id="{1B029023-E25E-4337-9AD8-1377FC76E571}"/>
              </a:ext>
            </a:extLst>
          </p:cNvPr>
          <p:cNvGraphicFramePr>
            <a:graphicFrameLocks noGrp="1"/>
          </p:cNvGraphicFramePr>
          <p:nvPr>
            <p:extLst>
              <p:ext uri="{D42A27DB-BD31-4B8C-83A1-F6EECF244321}">
                <p14:modId xmlns:p14="http://schemas.microsoft.com/office/powerpoint/2010/main" val="2785175771"/>
              </p:ext>
            </p:extLst>
          </p:nvPr>
        </p:nvGraphicFramePr>
        <p:xfrm>
          <a:off x="1764145" y="2124364"/>
          <a:ext cx="7300482" cy="1597891"/>
        </p:xfrm>
        <a:graphic>
          <a:graphicData uri="http://schemas.openxmlformats.org/drawingml/2006/table">
            <a:tbl>
              <a:tblPr firstRow="1" firstCol="1" bandRow="1"/>
              <a:tblGrid>
                <a:gridCol w="3650241">
                  <a:extLst>
                    <a:ext uri="{9D8B030D-6E8A-4147-A177-3AD203B41FA5}">
                      <a16:colId xmlns:a16="http://schemas.microsoft.com/office/drawing/2014/main" val="250539163"/>
                    </a:ext>
                  </a:extLst>
                </a:gridCol>
                <a:gridCol w="3650241">
                  <a:extLst>
                    <a:ext uri="{9D8B030D-6E8A-4147-A177-3AD203B41FA5}">
                      <a16:colId xmlns:a16="http://schemas.microsoft.com/office/drawing/2014/main" val="1075916196"/>
                    </a:ext>
                  </a:extLst>
                </a:gridCol>
              </a:tblGrid>
              <a:tr h="309540">
                <a:tc>
                  <a:txBody>
                    <a:bodyPr/>
                    <a:lstStyle/>
                    <a:p>
                      <a:pPr marL="0" marR="0" algn="ctr">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2017 – 2020 Contract </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2020 – </a:t>
                      </a:r>
                      <a:r>
                        <a:rPr lang="en-US" sz="180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2023 Contract</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3202620"/>
                  </a:ext>
                </a:extLst>
              </a:tr>
              <a:tr h="1288351">
                <a:tc>
                  <a:txBody>
                    <a:bodyPr/>
                    <a:lstStyle/>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Fixed course rate</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Assoc Lecturer: $4500</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Lecturer or above: $5100</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Fixed course rate</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solidFill>
                            <a:srgbClr val="7030A0"/>
                          </a:solidFill>
                          <a:effectLst/>
                          <a:latin typeface="Century Gothic" panose="020B0502020202020204" pitchFamily="34" charset="0"/>
                          <a:ea typeface="Calibri" panose="020F0502020204030204" pitchFamily="34" charset="0"/>
                          <a:cs typeface="Times New Roman" panose="02020603050405020304" pitchFamily="18" charset="0"/>
                        </a:rPr>
                        <a:t>Regardless of rank: $5100</a:t>
                      </a:r>
                      <a:endParaRPr lang="en-US" sz="1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5186218"/>
                  </a:ext>
                </a:extLst>
              </a:tr>
            </a:tbl>
          </a:graphicData>
        </a:graphic>
      </p:graphicFrame>
    </p:spTree>
    <p:extLst>
      <p:ext uri="{BB962C8B-B14F-4D97-AF65-F5344CB8AC3E}">
        <p14:creationId xmlns:p14="http://schemas.microsoft.com/office/powerpoint/2010/main" val="131048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458</TotalTime>
  <Words>2687</Words>
  <Application>Microsoft Office PowerPoint</Application>
  <PresentationFormat>Widescreen</PresentationFormat>
  <Paragraphs>366</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Calibri Light</vt:lpstr>
      <vt:lpstr>Cambria</vt:lpstr>
      <vt:lpstr>Century Gothic</vt:lpstr>
      <vt:lpstr>Palatino Linotype</vt:lpstr>
      <vt:lpstr>Wingdings 2</vt:lpstr>
      <vt:lpstr>Presentation on brainstorming</vt:lpstr>
      <vt:lpstr>2020-2023 Contract  Info Session  January 26, 2022</vt:lpstr>
      <vt:lpstr>Bargaining Process Overview</vt:lpstr>
      <vt:lpstr>Contract Ratification Timeline</vt:lpstr>
      <vt:lpstr>Contract Ratification</vt:lpstr>
      <vt:lpstr>Article 26 Salaries</vt:lpstr>
      <vt:lpstr>Article 26 Salaries</vt:lpstr>
      <vt:lpstr>Article 26 Salaries</vt:lpstr>
      <vt:lpstr>Article 26 Salaries</vt:lpstr>
      <vt:lpstr>Article 36. Continuing Education</vt:lpstr>
      <vt:lpstr>Article 26  RES &amp; Travel Funds </vt:lpstr>
      <vt:lpstr>Article 15 Research Intensive Semester</vt:lpstr>
      <vt:lpstr>Article 15: Faculty Workload</vt:lpstr>
      <vt:lpstr>Article 15: Retaining 2-2</vt:lpstr>
      <vt:lpstr>Article 15 Faculty Workload</vt:lpstr>
      <vt:lpstr>Article 21 Non-Tenure-Track Faculty </vt:lpstr>
      <vt:lpstr>Article 21 Non-Tenure-Track Faculty </vt:lpstr>
      <vt:lpstr>Article 21 Non-Tenure-Track Faculty </vt:lpstr>
      <vt:lpstr>Memorandum of Understandings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Science 102  Monday, September 14th</dc:title>
  <dc:creator>caroline Coscia</dc:creator>
  <cp:lastModifiedBy>caroline Coscia</cp:lastModifiedBy>
  <cp:revision>9</cp:revision>
  <dcterms:created xsi:type="dcterms:W3CDTF">2020-09-13T22:08:41Z</dcterms:created>
  <dcterms:modified xsi:type="dcterms:W3CDTF">2022-01-24T21:45:12Z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