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72" r:id="rId2"/>
    <p:sldId id="273" r:id="rId3"/>
    <p:sldId id="276" r:id="rId4"/>
    <p:sldId id="285" r:id="rId5"/>
    <p:sldId id="274" r:id="rId6"/>
    <p:sldId id="275" r:id="rId7"/>
    <p:sldId id="286" r:id="rId8"/>
    <p:sldId id="287" r:id="rId9"/>
    <p:sldId id="278" r:id="rId10"/>
    <p:sldId id="279" r:id="rId11"/>
    <p:sldId id="280" r:id="rId12"/>
    <p:sldId id="281" r:id="rId13"/>
    <p:sldId id="282" r:id="rId14"/>
    <p:sldId id="288" r:id="rId15"/>
    <p:sldId id="289" r:id="rId16"/>
    <p:sldId id="284" r:id="rId17"/>
    <p:sldId id="28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BF4A00-1286-4A27-9946-45DCB85FD18E}" v="6" dt="2024-12-16T20:51:17.749"/>
  </p1510:revLst>
</p1510:revInfo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12/17/2024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Straight Connector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1D30-C0A0-4124-A783-34D9F15FA0FE}" type="datetime1">
              <a:rPr lang="en-US" smtClean="0"/>
              <a:t>12/17/2024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D5871-AB0F-4B3D-8861-97E78CB7B47E}" type="datetime1">
              <a:rPr lang="en-US" smtClean="0"/>
              <a:t>12/17/2024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8406-4C3F-4F3E-80BD-A22568EA37EB}" type="datetime1">
              <a:rPr lang="en-US" smtClean="0"/>
              <a:t>12/17/2024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8077-7188-48C5-8679-2287FAC952E9}" type="datetime1">
              <a:rPr lang="en-US" smtClean="0"/>
              <a:t>12/17/2024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B740-6776-4EE9-99FD-96D592FA5A23}" type="datetime1">
              <a:rPr lang="en-US" smtClean="0"/>
              <a:t>12/17/2024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BD99-6FFD-46C5-B5E2-43A34BDA2566}" type="datetime1">
              <a:rPr lang="en-US" smtClean="0"/>
              <a:t>12/17/2024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678E-214C-4CF8-97C7-95015FB02960}" type="datetime1">
              <a:rPr lang="en-US" smtClean="0"/>
              <a:t>12/17/2024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60E0-FA77-4473-A859-74127B089143}" type="datetime1">
              <a:rPr lang="en-US" smtClean="0"/>
              <a:t>12/17/2024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D7B8-9F07-4899-827D-5F3CFDDEB574}" type="datetime1">
              <a:rPr lang="en-US" smtClean="0"/>
              <a:t>12/17/2024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7C5C-1CD1-417D-A89C-14747F5222C7}" type="datetime1">
              <a:rPr lang="en-US" smtClean="0"/>
              <a:t>12/17/2024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EFBB-CFA1-4AA8-9123-F0B52DBD84FE}" type="datetime1">
              <a:rPr lang="en-US" smtClean="0"/>
              <a:t>12/17/2024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ree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 dirty="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 dirty="0"/>
                </a:p>
              </p:txBody>
            </p:sp>
          </p:grpSp>
        </p:grpSp>
      </p:grp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61146459-E3C3-4969-9224-5ED50B492D17}" type="datetime1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su.umb.edu/content/other-agreement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mb.edu/academics/provost/master-academic-calenda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su.umb.edu/content/other-agreement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48070" y="435006"/>
            <a:ext cx="10531994" cy="181104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NTT Promotion Workshop</a:t>
            </a:r>
            <a:br>
              <a:rPr lang="en-US" dirty="0">
                <a:solidFill>
                  <a:srgbClr val="7030A0"/>
                </a:solidFill>
              </a:rPr>
            </a:br>
            <a:r>
              <a:rPr lang="en-US" dirty="0">
                <a:solidFill>
                  <a:srgbClr val="7030A0"/>
                </a:solidFill>
              </a:rPr>
              <a:t>December 17, 2024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23783" y="2565647"/>
            <a:ext cx="10457895" cy="3657599"/>
          </a:xfrm>
        </p:spPr>
        <p:txBody>
          <a:bodyPr>
            <a:normAutofit/>
          </a:bodyPr>
          <a:lstStyle/>
          <a:p>
            <a:pPr algn="ctr"/>
            <a:r>
              <a:rPr lang="en-US" sz="3200" u="sng" dirty="0">
                <a:solidFill>
                  <a:srgbClr val="7030A0"/>
                </a:solidFill>
                <a:latin typeface="+mj-lt"/>
              </a:rPr>
              <a:t>Agenda</a:t>
            </a:r>
          </a:p>
          <a:p>
            <a:pPr lvl="8" algn="l">
              <a:spcBef>
                <a:spcPts val="0"/>
              </a:spcBef>
            </a:pPr>
            <a:r>
              <a:rPr lang="en-US" sz="2600" b="0" i="0" dirty="0">
                <a:solidFill>
                  <a:srgbClr val="7030A0"/>
                </a:solidFill>
                <a:effectLst/>
                <a:latin typeface="+mj-lt"/>
              </a:rPr>
              <a:t>Promotion Eligibility </a:t>
            </a:r>
          </a:p>
          <a:p>
            <a:pPr lvl="8" algn="l">
              <a:spcBef>
                <a:spcPts val="0"/>
              </a:spcBef>
            </a:pPr>
            <a:r>
              <a:rPr lang="en-US" sz="2600" b="0" i="0" dirty="0">
                <a:solidFill>
                  <a:srgbClr val="7030A0"/>
                </a:solidFill>
                <a:effectLst/>
                <a:latin typeface="+mj-lt"/>
              </a:rPr>
              <a:t>Promotion timeline </a:t>
            </a:r>
            <a:r>
              <a:rPr lang="en-US" b="0" i="0" dirty="0">
                <a:solidFill>
                  <a:srgbClr val="7030A0"/>
                </a:solidFill>
                <a:effectLst/>
                <a:latin typeface="+mj-lt"/>
              </a:rPr>
              <a:t>  </a:t>
            </a:r>
          </a:p>
          <a:p>
            <a:pPr marL="0" marR="0" algn="ctr">
              <a:spcBef>
                <a:spcPts val="0"/>
              </a:spcBef>
            </a:pPr>
            <a:endParaRPr lang="en-US" sz="1200" b="0" i="0" dirty="0">
              <a:solidFill>
                <a:srgbClr val="7030A0"/>
              </a:solidFill>
              <a:effectLst/>
              <a:latin typeface="+mj-lt"/>
            </a:endParaRPr>
          </a:p>
          <a:p>
            <a:pPr marL="0" marR="0" algn="ctr">
              <a:spcBef>
                <a:spcPts val="0"/>
              </a:spcBef>
            </a:pPr>
            <a:r>
              <a:rPr lang="en-US" b="0" i="0" dirty="0">
                <a:solidFill>
                  <a:srgbClr val="7030A0"/>
                </a:solidFill>
                <a:effectLst/>
                <a:latin typeface="+mj-lt"/>
              </a:rPr>
              <a:t>Submitted materials   </a:t>
            </a:r>
          </a:p>
          <a:p>
            <a:pPr lvl="6" algn="l">
              <a:spcBef>
                <a:spcPts val="0"/>
              </a:spcBef>
            </a:pPr>
            <a:r>
              <a:rPr lang="en-US" sz="2600" b="0" i="0" dirty="0">
                <a:solidFill>
                  <a:srgbClr val="7030A0"/>
                </a:solidFill>
                <a:effectLst/>
                <a:latin typeface="+mj-lt"/>
              </a:rPr>
              <a:t>     	Personal Statement   </a:t>
            </a:r>
          </a:p>
          <a:p>
            <a:pPr lvl="6" algn="l">
              <a:spcBef>
                <a:spcPts val="0"/>
              </a:spcBef>
            </a:pPr>
            <a:r>
              <a:rPr lang="en-US" sz="2600" b="0" i="0" dirty="0">
                <a:solidFill>
                  <a:srgbClr val="7030A0"/>
                </a:solidFill>
                <a:effectLst/>
                <a:latin typeface="+mj-lt"/>
              </a:rPr>
              <a:t>     	Vitae   </a:t>
            </a:r>
          </a:p>
          <a:p>
            <a:pPr lvl="6" algn="l">
              <a:spcBef>
                <a:spcPts val="0"/>
              </a:spcBef>
            </a:pPr>
            <a:r>
              <a:rPr lang="en-US" sz="2600" b="0" i="0" dirty="0">
                <a:solidFill>
                  <a:srgbClr val="7030A0"/>
                </a:solidFill>
                <a:effectLst/>
                <a:latin typeface="+mj-lt"/>
              </a:rPr>
              <a:t>     	Samples of syllabi and assignments   </a:t>
            </a:r>
          </a:p>
          <a:p>
            <a:pPr lvl="6" algn="l">
              <a:spcBef>
                <a:spcPts val="0"/>
              </a:spcBef>
            </a:pPr>
            <a:r>
              <a:rPr lang="en-US" sz="2600" b="0" i="0" dirty="0">
                <a:solidFill>
                  <a:srgbClr val="7030A0"/>
                </a:solidFill>
                <a:effectLst/>
                <a:latin typeface="+mj-lt"/>
              </a:rPr>
              <a:t>     	List of evaluators   </a:t>
            </a:r>
          </a:p>
          <a:p>
            <a:pPr algn="ctr"/>
            <a:endParaRPr lang="en-US" sz="5100" u="sng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8579" y="533400"/>
            <a:ext cx="10972800" cy="57429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Senior Lecturer I &amp; II: Materials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107696"/>
            <a:ext cx="10753817" cy="53108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+mj-lt"/>
              </a:rPr>
              <a:t>Vitae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Department can provide desired format including if list all classes you have taught. </a:t>
            </a:r>
          </a:p>
          <a:p>
            <a:endParaRPr lang="en-US" sz="12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+mj-lt"/>
              </a:rPr>
              <a:t>Awards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If any from UMB, make sure include. 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If any in your field, make sure include</a:t>
            </a:r>
          </a:p>
          <a:p>
            <a:pPr marL="0" indent="0">
              <a:buNone/>
            </a:pPr>
            <a:endParaRPr lang="en-US" sz="12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+mj-lt"/>
              </a:rPr>
              <a:t>AFRS</a:t>
            </a:r>
          </a:p>
          <a:p>
            <a:pPr lvl="1"/>
            <a:r>
              <a:rPr lang="en-US" sz="2200" dirty="0">
                <a:solidFill>
                  <a:srgbClr val="7030A0"/>
                </a:solidFill>
                <a:latin typeface="+mj-lt"/>
              </a:rPr>
              <a:t>The Collective Bargaining Agreement does not state if added.</a:t>
            </a:r>
          </a:p>
          <a:p>
            <a:pPr lvl="1"/>
            <a:r>
              <a:rPr lang="en-US" sz="2200" dirty="0">
                <a:solidFill>
                  <a:srgbClr val="7030A0"/>
                </a:solidFill>
                <a:latin typeface="+mj-lt"/>
              </a:rPr>
              <a:t>These are usually added by the DPC.</a:t>
            </a:r>
            <a:endParaRPr lang="en-US" sz="24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endParaRPr lang="en-US" sz="12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+mj-lt"/>
              </a:rPr>
              <a:t>Student Evaluations </a:t>
            </a:r>
          </a:p>
          <a:p>
            <a:pPr lvl="1"/>
            <a:r>
              <a:rPr lang="en-US" sz="2200" dirty="0">
                <a:solidFill>
                  <a:srgbClr val="7030A0"/>
                </a:solidFill>
                <a:latin typeface="+mj-lt"/>
              </a:rPr>
              <a:t>Your Chair will include this information. </a:t>
            </a:r>
          </a:p>
          <a:p>
            <a:endParaRPr lang="en-US" sz="2400" dirty="0">
              <a:solidFill>
                <a:srgbClr val="7030A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2577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8579" y="533400"/>
            <a:ext cx="10972800" cy="57429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Senior Lecturer I &amp; II: Materials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107696"/>
            <a:ext cx="10753817" cy="5310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+mj-lt"/>
              </a:rPr>
              <a:t>Syllabi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You usually do not need to submit each one! </a:t>
            </a:r>
          </a:p>
          <a:p>
            <a:endParaRPr lang="en-US" sz="1200" dirty="0">
              <a:solidFill>
                <a:srgbClr val="7030A0"/>
              </a:solidFill>
              <a:latin typeface="+mj-lt"/>
            </a:endParaRP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Select a sample of where you made changes in assignments, in-class activities or how use technology.</a:t>
            </a:r>
          </a:p>
          <a:p>
            <a:endParaRPr lang="en-US" sz="1200" dirty="0">
              <a:solidFill>
                <a:srgbClr val="7030A0"/>
              </a:solidFill>
              <a:latin typeface="+mj-lt"/>
            </a:endParaRP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Provide a document explaining why you are submitting the selected syllabi.</a:t>
            </a:r>
          </a:p>
          <a:p>
            <a:pPr lvl="1"/>
            <a:r>
              <a:rPr lang="en-US" sz="2200" dirty="0">
                <a:solidFill>
                  <a:srgbClr val="7030A0"/>
                </a:solidFill>
                <a:latin typeface="+mj-lt"/>
              </a:rPr>
              <a:t>Explain why you made changes and the results of these changes. </a:t>
            </a:r>
          </a:p>
          <a:p>
            <a:endParaRPr lang="en-US" sz="2400" dirty="0">
              <a:solidFill>
                <a:srgbClr val="7030A0"/>
              </a:solidFill>
              <a:latin typeface="+mj-lt"/>
            </a:endParaRPr>
          </a:p>
          <a:p>
            <a:endParaRPr lang="en-US" sz="2400" dirty="0">
              <a:solidFill>
                <a:srgbClr val="7030A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1235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8579" y="533400"/>
            <a:ext cx="10972800" cy="57429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Senior Lecturer I &amp; II: Materials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107696"/>
            <a:ext cx="10753817" cy="5310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+mj-lt"/>
              </a:rPr>
              <a:t>Assignments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You do not need to submit each one!</a:t>
            </a:r>
          </a:p>
          <a:p>
            <a:endParaRPr lang="en-US" sz="2400" dirty="0">
              <a:solidFill>
                <a:srgbClr val="7030A0"/>
              </a:solidFill>
              <a:latin typeface="+mj-lt"/>
            </a:endParaRP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Select a sample of those that you feel enhances the student learning experience. </a:t>
            </a:r>
          </a:p>
          <a:p>
            <a:endParaRPr lang="en-US" sz="2400" dirty="0">
              <a:solidFill>
                <a:srgbClr val="7030A0"/>
              </a:solidFill>
              <a:latin typeface="+mj-lt"/>
            </a:endParaRP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Provide a document explaining why you are submitting the selected assignments.</a:t>
            </a:r>
          </a:p>
          <a:p>
            <a:pPr marL="0" indent="0">
              <a:buNone/>
            </a:pPr>
            <a:endParaRPr lang="en-US" sz="24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endParaRPr lang="en-US" sz="2400" dirty="0">
              <a:solidFill>
                <a:srgbClr val="7030A0"/>
              </a:solidFill>
              <a:latin typeface="+mj-lt"/>
            </a:endParaRPr>
          </a:p>
          <a:p>
            <a:endParaRPr lang="en-US" sz="2400" dirty="0">
              <a:solidFill>
                <a:srgbClr val="7030A0"/>
              </a:solidFill>
              <a:latin typeface="+mj-lt"/>
            </a:endParaRPr>
          </a:p>
          <a:p>
            <a:endParaRPr lang="en-US" sz="2400" dirty="0">
              <a:solidFill>
                <a:srgbClr val="7030A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95366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8579" y="533400"/>
            <a:ext cx="10972800" cy="57429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Senior Lecturer I &amp; II: Materials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107696"/>
            <a:ext cx="10753817" cy="5310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+mj-lt"/>
              </a:rPr>
              <a:t>Evaluators 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You provide a list of individuals who, if asked, will write a letter on your behalf. </a:t>
            </a:r>
          </a:p>
          <a:p>
            <a:endParaRPr lang="en-US" sz="1200" dirty="0">
              <a:solidFill>
                <a:srgbClr val="7030A0"/>
              </a:solidFill>
              <a:latin typeface="+mj-lt"/>
            </a:endParaRP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Your chair shall contact the evaluators to submit a letter. </a:t>
            </a:r>
          </a:p>
          <a:p>
            <a:endParaRPr lang="en-US" sz="1200" dirty="0">
              <a:solidFill>
                <a:srgbClr val="7030A0"/>
              </a:solidFill>
              <a:latin typeface="+mj-lt"/>
            </a:endParaRP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Who should I ask to be an evaluator?</a:t>
            </a:r>
          </a:p>
          <a:p>
            <a:pPr lvl="1"/>
            <a:r>
              <a:rPr lang="en-US" sz="2200" dirty="0">
                <a:solidFill>
                  <a:srgbClr val="7030A0"/>
                </a:solidFill>
                <a:latin typeface="+mj-lt"/>
              </a:rPr>
              <a:t>Inside UMB: Those from other departments who can provide an evaluation on your teaching and/or service or scholarship activity. </a:t>
            </a:r>
          </a:p>
          <a:p>
            <a:pPr lvl="1"/>
            <a:r>
              <a:rPr lang="en-US" sz="2200" dirty="0">
                <a:solidFill>
                  <a:srgbClr val="7030A0"/>
                </a:solidFill>
                <a:latin typeface="+mj-lt"/>
              </a:rPr>
              <a:t>Outside UMB: Must be able to provide insight to your areas of responsibility. </a:t>
            </a:r>
          </a:p>
          <a:p>
            <a:pPr lvl="1"/>
            <a:endParaRPr lang="en-US" sz="1200" dirty="0">
              <a:solidFill>
                <a:srgbClr val="7030A0"/>
              </a:solidFill>
              <a:latin typeface="+mj-lt"/>
            </a:endParaRP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How many names should I supply?</a:t>
            </a:r>
          </a:p>
          <a:p>
            <a:pPr lvl="1"/>
            <a:r>
              <a:rPr lang="en-US" sz="2200" dirty="0">
                <a:solidFill>
                  <a:srgbClr val="7030A0"/>
                </a:solidFill>
                <a:latin typeface="+mj-lt"/>
              </a:rPr>
              <a:t>Probably 3 but no more than 5. </a:t>
            </a:r>
          </a:p>
        </p:txBody>
      </p:sp>
    </p:spTree>
    <p:extLst>
      <p:ext uri="{BB962C8B-B14F-4D97-AF65-F5344CB8AC3E}">
        <p14:creationId xmlns:p14="http://schemas.microsoft.com/office/powerpoint/2010/main" val="400574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5FD03A-9BEA-71A3-FABE-CF75576833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E4131E0-4966-208E-5845-788E0D61A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579" y="533400"/>
            <a:ext cx="10972800" cy="57429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Senior Lecturer III: Materials</a:t>
            </a:r>
            <a:endParaRPr lang="en-US" b="1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5CEE0AC-169B-8CEE-4ABF-50C476958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07696"/>
            <a:ext cx="10753817" cy="53108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+mj-lt"/>
              </a:rPr>
              <a:t>The MOA is your guide.   </a:t>
            </a:r>
          </a:p>
          <a:p>
            <a:r>
              <a:rPr lang="en-US" sz="2200" dirty="0">
                <a:solidFill>
                  <a:srgbClr val="7030A0"/>
                </a:solidFill>
                <a:latin typeface="+mj-lt"/>
                <a:hlinkClick r:id="rId2"/>
              </a:rPr>
              <a:t>https://www.fsu.umb.edu/content/other-agreements</a:t>
            </a:r>
            <a:r>
              <a:rPr lang="en-US" sz="2200" dirty="0">
                <a:solidFill>
                  <a:srgbClr val="7030A0"/>
                </a:solidFill>
                <a:latin typeface="+mj-lt"/>
              </a:rPr>
              <a:t> </a:t>
            </a:r>
          </a:p>
          <a:p>
            <a:pPr marL="0" indent="0">
              <a:buNone/>
            </a:pPr>
            <a:endParaRPr lang="en-US" sz="18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+mj-lt"/>
              </a:rPr>
              <a:t>Curriculum Vitae</a:t>
            </a:r>
            <a:endParaRPr lang="en-US" sz="2600" b="1" dirty="0">
              <a:solidFill>
                <a:srgbClr val="7030A0"/>
              </a:solidFill>
              <a:latin typeface="+mj-lt"/>
            </a:endParaRPr>
          </a:p>
          <a:p>
            <a:r>
              <a:rPr lang="en-US" sz="2800" dirty="0">
                <a:solidFill>
                  <a:srgbClr val="7030A0"/>
                </a:solidFill>
                <a:latin typeface="+mj-lt"/>
              </a:rPr>
              <a:t>Check with your department for format </a:t>
            </a:r>
          </a:p>
          <a:p>
            <a:pPr marL="0" indent="0">
              <a:buNone/>
            </a:pPr>
            <a:endParaRPr lang="en-US" sz="18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+mj-lt"/>
              </a:rPr>
              <a:t>Cover Letter </a:t>
            </a:r>
          </a:p>
          <a:p>
            <a:r>
              <a:rPr lang="en-US" sz="2800" dirty="0">
                <a:solidFill>
                  <a:srgbClr val="7030A0"/>
                </a:solidFill>
                <a:latin typeface="+mj-lt"/>
              </a:rPr>
              <a:t>No more than four (4) pages!!! </a:t>
            </a:r>
          </a:p>
          <a:p>
            <a:pPr marL="0" indent="0">
              <a:buNone/>
            </a:pPr>
            <a:endParaRPr lang="en-US" sz="22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400" i="1" dirty="0">
                <a:solidFill>
                  <a:srgbClr val="7030A0"/>
                </a:solidFill>
                <a:latin typeface="+mj-lt"/>
              </a:rPr>
              <a:t>It will focus on summarizing their teaching and service (and scholarship, if applicable) since their last promotion review. The cover letter will make a case for why the Senior Lecturer II feels they have earned promotion to Senior Lecturer III. </a:t>
            </a:r>
          </a:p>
        </p:txBody>
      </p:sp>
    </p:spTree>
    <p:extLst>
      <p:ext uri="{BB962C8B-B14F-4D97-AF65-F5344CB8AC3E}">
        <p14:creationId xmlns:p14="http://schemas.microsoft.com/office/powerpoint/2010/main" val="576381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510791-0354-9E37-F553-B9F2212B27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2C0D4BD-9C22-8441-F223-C0A423A94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579" y="533400"/>
            <a:ext cx="10972800" cy="57429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Senior Lecturer III: Materials</a:t>
            </a:r>
            <a:endParaRPr lang="en-US" b="1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913E30-8EFA-655F-E547-F3CF6C0CE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65382"/>
            <a:ext cx="10753817" cy="51531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+mj-lt"/>
              </a:rPr>
              <a:t>Department Chair Adds to the File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Adds AFRs since last promotion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Adds Student Evaluations – a sampling of last three years</a:t>
            </a:r>
          </a:p>
          <a:p>
            <a:pPr marL="0" indent="0">
              <a:buNone/>
            </a:pPr>
            <a:endParaRPr lang="en-US" sz="1400" b="1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+mj-lt"/>
              </a:rPr>
              <a:t>DPC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Writes a concise recommendation based on submitted materials</a:t>
            </a:r>
          </a:p>
          <a:p>
            <a:endParaRPr lang="en-US" sz="14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+mj-lt"/>
              </a:rPr>
              <a:t>Department Chair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Writes a recommendation </a:t>
            </a:r>
          </a:p>
          <a:p>
            <a:pPr marL="0" indent="0">
              <a:buNone/>
            </a:pPr>
            <a:endParaRPr lang="en-US" sz="1400" b="1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+mj-lt"/>
              </a:rPr>
              <a:t>CPC Review 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Writes a concise recommendation </a:t>
            </a:r>
          </a:p>
          <a:p>
            <a:pPr marL="0" indent="0">
              <a:buNone/>
            </a:pPr>
            <a:endParaRPr lang="en-US" sz="2400" b="1" dirty="0">
              <a:solidFill>
                <a:srgbClr val="7030A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8247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8579" y="533400"/>
            <a:ext cx="10972800" cy="39875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Promotion: Every Level Action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020932"/>
            <a:ext cx="10753817" cy="5397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+mj-lt"/>
              </a:rPr>
              <a:t>How do I know the status of my promotion?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At each stage you are provided a copy of that level’s recommendation. </a:t>
            </a:r>
          </a:p>
          <a:p>
            <a:endParaRPr lang="en-US" sz="1200" dirty="0">
              <a:solidFill>
                <a:srgbClr val="7030A0"/>
              </a:solidFill>
              <a:latin typeface="+mj-lt"/>
            </a:endParaRP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Example:  When DPC sends file to your Chair with their recommendation, you are simultaneously informed with a copy of the recommendation. </a:t>
            </a:r>
          </a:p>
          <a:p>
            <a:pPr marL="0" indent="0">
              <a:buNone/>
            </a:pPr>
            <a:endParaRPr lang="en-US" sz="16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+mj-lt"/>
              </a:rPr>
              <a:t>When does my promotion become effective?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The beginning of the academic year, September 1</a:t>
            </a:r>
            <a:r>
              <a:rPr lang="en-US" sz="2400" baseline="30000" dirty="0">
                <a:solidFill>
                  <a:srgbClr val="7030A0"/>
                </a:solidFill>
                <a:latin typeface="+mj-lt"/>
              </a:rPr>
              <a:t>st</a:t>
            </a:r>
            <a:r>
              <a:rPr lang="en-US" sz="2400" dirty="0">
                <a:solidFill>
                  <a:srgbClr val="7030A0"/>
                </a:solidFill>
                <a:latin typeface="+mj-lt"/>
              </a:rPr>
              <a:t> </a:t>
            </a:r>
          </a:p>
          <a:p>
            <a:pPr marL="0" indent="0">
              <a:buNone/>
            </a:pPr>
            <a:endParaRPr lang="en-US" sz="18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+mj-lt"/>
              </a:rPr>
              <a:t>Do I get a pay raise if promoted? (article 26.3)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Promotion to Sr. Lecturer, Sr. Lecturer II and Sr Lecturer III is $6500. </a:t>
            </a:r>
          </a:p>
          <a:p>
            <a:pPr marL="0" indent="0">
              <a:buNone/>
            </a:pPr>
            <a:endParaRPr lang="en-US" sz="24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endParaRPr lang="en-US" sz="2400" dirty="0">
              <a:solidFill>
                <a:srgbClr val="7030A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85185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8579" y="533400"/>
            <a:ext cx="10972800" cy="57429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Promotion: Next Year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393794"/>
            <a:ext cx="10753817" cy="50247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+mj-lt"/>
              </a:rPr>
              <a:t>May 14, 2025, is the date to state your intent 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Must inform your intent to file for promotion to your Chair by this date.</a:t>
            </a:r>
          </a:p>
          <a:p>
            <a:endParaRPr lang="en-US" sz="18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endParaRPr lang="en-US" sz="24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endParaRPr lang="en-US" sz="24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endParaRPr lang="en-US" sz="2400" dirty="0">
              <a:solidFill>
                <a:srgbClr val="7030A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46319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704089"/>
            <a:ext cx="10972800" cy="29021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NTT Ranks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172488"/>
            <a:ext cx="10972800" cy="48844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+mj-lt"/>
              </a:rPr>
              <a:t>Associate Lecturer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7030A0"/>
                </a:solidFill>
                <a:latin typeface="+mj-lt"/>
              </a:rPr>
              <a:t>	 </a:t>
            </a:r>
            <a:r>
              <a:rPr lang="en-US" sz="2000" dirty="0">
                <a:solidFill>
                  <a:srgbClr val="7030A0"/>
                </a:solidFill>
                <a:latin typeface="+mj-lt"/>
              </a:rPr>
              <a:t>Automatically converts (Article 21 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7030A0"/>
                </a:solidFill>
                <a:latin typeface="+mj-lt"/>
              </a:rPr>
              <a:t>	      </a:t>
            </a:r>
            <a:r>
              <a:rPr lang="en-US" sz="2800" b="1" dirty="0">
                <a:solidFill>
                  <a:srgbClr val="7030A0"/>
                </a:solidFill>
                <a:latin typeface="+mj-lt"/>
              </a:rPr>
              <a:t>Lecturer</a:t>
            </a:r>
            <a:r>
              <a:rPr lang="en-US" sz="2800" dirty="0">
                <a:solidFill>
                  <a:srgbClr val="7030A0"/>
                </a:solidFill>
                <a:latin typeface="+mj-lt"/>
              </a:rPr>
              <a:t> </a:t>
            </a:r>
            <a:endParaRPr lang="en-US" sz="24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7030A0"/>
                </a:solidFill>
                <a:latin typeface="+mj-lt"/>
              </a:rPr>
              <a:t>			Must apply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7030A0"/>
                </a:solidFill>
                <a:latin typeface="+mj-lt"/>
              </a:rPr>
              <a:t>	 		         </a:t>
            </a:r>
            <a:r>
              <a:rPr lang="en-US" sz="2800" b="1" dirty="0">
                <a:solidFill>
                  <a:srgbClr val="7030A0"/>
                </a:solidFill>
                <a:latin typeface="+mj-lt"/>
              </a:rPr>
              <a:t>Senior Lecturer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7030A0"/>
                </a:solidFill>
                <a:latin typeface="+mj-lt"/>
              </a:rPr>
              <a:t>					    Must Apply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7030A0"/>
                </a:solidFill>
                <a:latin typeface="+mj-lt"/>
              </a:rPr>
              <a:t>						  </a:t>
            </a:r>
            <a:r>
              <a:rPr lang="en-US" sz="2800" b="1" dirty="0">
                <a:solidFill>
                  <a:srgbClr val="7030A0"/>
                </a:solidFill>
                <a:latin typeface="+mj-lt"/>
              </a:rPr>
              <a:t>Senior Lecturer II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7030A0"/>
                </a:solidFill>
                <a:latin typeface="+mj-lt"/>
              </a:rPr>
              <a:t>							</a:t>
            </a:r>
            <a:r>
              <a:rPr lang="en-US" sz="2400" dirty="0">
                <a:solidFill>
                  <a:srgbClr val="7030A0"/>
                </a:solidFill>
                <a:latin typeface="+mj-lt"/>
              </a:rPr>
              <a:t>       Must Apply </a:t>
            </a:r>
            <a:endParaRPr lang="en-US" sz="2400" i="1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+mj-lt"/>
              </a:rPr>
              <a:t>								    </a:t>
            </a:r>
            <a:r>
              <a:rPr lang="en-US" sz="2800" b="1" dirty="0">
                <a:solidFill>
                  <a:srgbClr val="7030A0"/>
                </a:solidFill>
                <a:latin typeface="+mj-lt"/>
              </a:rPr>
              <a:t>Senior Lecturer III</a:t>
            </a:r>
            <a:endParaRPr lang="en-US" sz="2800" i="1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endParaRPr lang="en-US" sz="2400" i="1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7030A0"/>
                </a:solidFill>
                <a:latin typeface="+mj-lt"/>
              </a:rPr>
              <a:t>Above also includes Nursing clinical ranks </a:t>
            </a:r>
          </a:p>
          <a:p>
            <a:pPr marL="0" indent="0">
              <a:buNone/>
            </a:pPr>
            <a:endParaRPr lang="en-US" sz="2400" i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endParaRPr lang="en-US" sz="2400" i="1" dirty="0">
              <a:latin typeface="+mj-lt"/>
            </a:endParaRPr>
          </a:p>
        </p:txBody>
      </p: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5E95946E-174D-4C34-8B4E-C77AEB2A02AE}"/>
              </a:ext>
            </a:extLst>
          </p:cNvPr>
          <p:cNvCxnSpPr>
            <a:cxnSpLocks/>
          </p:cNvCxnSpPr>
          <p:nvPr/>
        </p:nvCxnSpPr>
        <p:spPr>
          <a:xfrm>
            <a:off x="1042453" y="1638425"/>
            <a:ext cx="923278" cy="63031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E900D77F-3BBA-4634-8E7B-212517F580BD}"/>
              </a:ext>
            </a:extLst>
          </p:cNvPr>
          <p:cNvCxnSpPr>
            <a:cxnSpLocks/>
          </p:cNvCxnSpPr>
          <p:nvPr/>
        </p:nvCxnSpPr>
        <p:spPr>
          <a:xfrm>
            <a:off x="2377422" y="2504488"/>
            <a:ext cx="1713390" cy="72131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ADFA1809-64B0-4E58-8C63-C716E1AF3D47}"/>
              </a:ext>
            </a:extLst>
          </p:cNvPr>
          <p:cNvCxnSpPr>
            <a:cxnSpLocks/>
          </p:cNvCxnSpPr>
          <p:nvPr/>
        </p:nvCxnSpPr>
        <p:spPr>
          <a:xfrm>
            <a:off x="4470400" y="3340784"/>
            <a:ext cx="1713390" cy="72131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ctor: Elbow 3">
            <a:extLst>
              <a:ext uri="{FF2B5EF4-FFF2-40B4-BE49-F238E27FC236}">
                <a16:creationId xmlns:a16="http://schemas.microsoft.com/office/drawing/2014/main" id="{F1117F14-5217-FD88-6B5F-84726F074D8E}"/>
              </a:ext>
            </a:extLst>
          </p:cNvPr>
          <p:cNvCxnSpPr>
            <a:cxnSpLocks/>
          </p:cNvCxnSpPr>
          <p:nvPr/>
        </p:nvCxnSpPr>
        <p:spPr>
          <a:xfrm>
            <a:off x="6553244" y="4184865"/>
            <a:ext cx="1713390" cy="72131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8579" y="533400"/>
            <a:ext cx="10972800" cy="41651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Promotion Eligibility: 21.12.1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8579" y="1034473"/>
            <a:ext cx="10753817" cy="538408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+mj-lt"/>
              </a:rPr>
              <a:t>Lecturers/Clinical Lecturers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7030A0"/>
                </a:solidFill>
                <a:latin typeface="+mj-lt"/>
              </a:rPr>
              <a:t>			       </a:t>
            </a:r>
            <a:r>
              <a:rPr lang="en-US" sz="2400" b="1" dirty="0">
                <a:solidFill>
                  <a:srgbClr val="7030A0"/>
                </a:solidFill>
                <a:latin typeface="+mj-lt"/>
              </a:rPr>
              <a:t>Senior Lecturer/Senior Clinical Lecturers</a:t>
            </a:r>
          </a:p>
          <a:p>
            <a:r>
              <a:rPr lang="en-US" sz="2200" dirty="0">
                <a:solidFill>
                  <a:srgbClr val="7030A0"/>
                </a:solidFill>
                <a:latin typeface="+mj-lt"/>
              </a:rPr>
              <a:t>Requires six (6) years of full time equivalent.  Full time is 4/4 load</a:t>
            </a:r>
            <a:r>
              <a:rPr lang="en-US" sz="2400" dirty="0">
                <a:solidFill>
                  <a:srgbClr val="7030A0"/>
                </a:solidFill>
                <a:latin typeface="+mj-lt"/>
              </a:rPr>
              <a:t>. </a:t>
            </a:r>
          </a:p>
          <a:p>
            <a:pPr marL="0" indent="0">
              <a:buNone/>
            </a:pPr>
            <a:endParaRPr lang="en-US" sz="16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+mj-lt"/>
              </a:rPr>
              <a:t>Senior Lecturers/Clinical Senior Lecturers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7030A0"/>
                </a:solidFill>
                <a:latin typeface="+mj-lt"/>
              </a:rPr>
              <a:t>			       </a:t>
            </a:r>
            <a:r>
              <a:rPr lang="en-US" sz="2400" b="1" dirty="0">
                <a:solidFill>
                  <a:srgbClr val="7030A0"/>
                </a:solidFill>
                <a:latin typeface="+mj-lt"/>
              </a:rPr>
              <a:t>Senior Lecturer II/Clinical Senior Lecturer II</a:t>
            </a:r>
          </a:p>
          <a:p>
            <a:r>
              <a:rPr lang="en-US" sz="2200" dirty="0">
                <a:solidFill>
                  <a:srgbClr val="7030A0"/>
                </a:solidFill>
                <a:latin typeface="+mj-lt"/>
              </a:rPr>
              <a:t>Requires six (6) years of full time equivalent.  Full time is 4/4 load. </a:t>
            </a:r>
          </a:p>
          <a:p>
            <a:endParaRPr lang="en-US" sz="24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+mj-lt"/>
              </a:rPr>
              <a:t>Senior Lecturers II/Clinical Senior Lecturers II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7030A0"/>
                </a:solidFill>
                <a:latin typeface="+mj-lt"/>
              </a:rPr>
              <a:t>			       </a:t>
            </a:r>
            <a:r>
              <a:rPr lang="en-US" sz="2400" b="1" dirty="0">
                <a:solidFill>
                  <a:srgbClr val="7030A0"/>
                </a:solidFill>
                <a:latin typeface="+mj-lt"/>
              </a:rPr>
              <a:t>Senior Lecturer III/Clinical Senior Lecturer III</a:t>
            </a:r>
          </a:p>
          <a:p>
            <a:r>
              <a:rPr lang="en-US" sz="2200" dirty="0">
                <a:solidFill>
                  <a:srgbClr val="7030A0"/>
                </a:solidFill>
                <a:latin typeface="+mj-lt"/>
              </a:rPr>
              <a:t>Requires six (6) years of full time equivalent.  Full time is 4/4 load. </a:t>
            </a:r>
          </a:p>
          <a:p>
            <a:endParaRPr lang="en-US" sz="24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+mj-lt"/>
              </a:rPr>
              <a:t>Clinical Assistant Professor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7030A0"/>
                </a:solidFill>
                <a:latin typeface="+mj-lt"/>
              </a:rPr>
              <a:t>			        </a:t>
            </a:r>
            <a:r>
              <a:rPr lang="en-US" sz="2400" b="1" dirty="0">
                <a:solidFill>
                  <a:srgbClr val="7030A0"/>
                </a:solidFill>
                <a:latin typeface="+mj-lt"/>
              </a:rPr>
              <a:t>Clinical Associate Professor </a:t>
            </a:r>
          </a:p>
          <a:p>
            <a:r>
              <a:rPr lang="en-US" sz="2200" dirty="0">
                <a:solidFill>
                  <a:srgbClr val="7030A0"/>
                </a:solidFill>
                <a:latin typeface="+mj-lt"/>
              </a:rPr>
              <a:t>Requires six (6) years of full time equivalent.  Full time is 3/4 load</a:t>
            </a:r>
            <a:r>
              <a:rPr lang="en-US" sz="2400" dirty="0">
                <a:solidFill>
                  <a:srgbClr val="7030A0"/>
                </a:solidFill>
                <a:latin typeface="+mj-lt"/>
              </a:rPr>
              <a:t>. </a:t>
            </a:r>
          </a:p>
          <a:p>
            <a:pPr marL="0" indent="0">
              <a:buNone/>
            </a:pPr>
            <a:endParaRPr lang="en-US" sz="24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endParaRPr lang="en-US" sz="24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endParaRPr lang="en-US" sz="24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endParaRPr lang="en-US" sz="24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endParaRPr lang="en-US" sz="2400" dirty="0">
              <a:latin typeface="+mj-lt"/>
            </a:endParaRPr>
          </a:p>
        </p:txBody>
      </p:sp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4F52D048-FB3E-4825-9320-3307BB76E1E0}"/>
              </a:ext>
            </a:extLst>
          </p:cNvPr>
          <p:cNvCxnSpPr>
            <a:cxnSpLocks/>
          </p:cNvCxnSpPr>
          <p:nvPr/>
        </p:nvCxnSpPr>
        <p:spPr>
          <a:xfrm>
            <a:off x="1401685" y="1369359"/>
            <a:ext cx="2343704" cy="328474"/>
          </a:xfrm>
          <a:prstGeom prst="bentConnector3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B72E1A36-2606-4071-8BB1-61774BFBC5F6}"/>
              </a:ext>
            </a:extLst>
          </p:cNvPr>
          <p:cNvCxnSpPr>
            <a:cxnSpLocks/>
          </p:cNvCxnSpPr>
          <p:nvPr/>
        </p:nvCxnSpPr>
        <p:spPr>
          <a:xfrm>
            <a:off x="1401685" y="2758252"/>
            <a:ext cx="2343704" cy="328474"/>
          </a:xfrm>
          <a:prstGeom prst="bentConnector3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1A8EB90E-895E-4B15-8A63-FDA2D1DFB22A}"/>
              </a:ext>
            </a:extLst>
          </p:cNvPr>
          <p:cNvCxnSpPr>
            <a:cxnSpLocks/>
          </p:cNvCxnSpPr>
          <p:nvPr/>
        </p:nvCxnSpPr>
        <p:spPr>
          <a:xfrm>
            <a:off x="1401685" y="4161099"/>
            <a:ext cx="2343704" cy="328474"/>
          </a:xfrm>
          <a:prstGeom prst="bentConnector3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ctor: Elbow 3">
            <a:extLst>
              <a:ext uri="{FF2B5EF4-FFF2-40B4-BE49-F238E27FC236}">
                <a16:creationId xmlns:a16="http://schemas.microsoft.com/office/drawing/2014/main" id="{EDA834D7-D5A4-4123-7CC6-248714E0A07B}"/>
              </a:ext>
            </a:extLst>
          </p:cNvPr>
          <p:cNvCxnSpPr>
            <a:cxnSpLocks/>
          </p:cNvCxnSpPr>
          <p:nvPr/>
        </p:nvCxnSpPr>
        <p:spPr>
          <a:xfrm>
            <a:off x="1574262" y="5659290"/>
            <a:ext cx="2343704" cy="328474"/>
          </a:xfrm>
          <a:prstGeom prst="bentConnector3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136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8579" y="533400"/>
            <a:ext cx="10972800" cy="41651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Promotion Eligibility: 21.12.1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8579" y="1225118"/>
            <a:ext cx="10753817" cy="51668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+mj-lt"/>
              </a:rPr>
              <a:t>To calculate your FTE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Check your WISER to see the actual number of classes taught.</a:t>
            </a:r>
          </a:p>
          <a:p>
            <a:pPr marL="0" indent="0">
              <a:buNone/>
            </a:pPr>
            <a:endParaRPr lang="en-US" sz="24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400" u="sng" dirty="0">
                <a:solidFill>
                  <a:srgbClr val="7030A0"/>
                </a:solidFill>
                <a:latin typeface="+mj-lt"/>
              </a:rPr>
              <a:t>Note</a:t>
            </a:r>
            <a:r>
              <a:rPr lang="en-US" sz="2400" dirty="0">
                <a:solidFill>
                  <a:srgbClr val="7030A0"/>
                </a:solidFill>
                <a:latin typeface="+mj-lt"/>
              </a:rPr>
              <a:t>: If you taught a large section class, that class may have been calculated at 50% FTE. 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A large class is 70 or more students</a:t>
            </a:r>
          </a:p>
          <a:p>
            <a:pPr marL="0" indent="0">
              <a:buNone/>
            </a:pPr>
            <a:endParaRPr lang="en-US" sz="24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endParaRPr lang="en-US" sz="24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7030A0"/>
                </a:solidFill>
                <a:latin typeface="+mj-lt"/>
              </a:rPr>
              <a:t>When you indicate your intent to file for promotion, your Chair may consult with the Dean to verify your eligibility.  </a:t>
            </a:r>
          </a:p>
          <a:p>
            <a:pPr marL="0" indent="0">
              <a:buNone/>
            </a:pPr>
            <a:endParaRPr lang="en-US" sz="24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endParaRPr lang="en-US" sz="24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3834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8579" y="533400"/>
            <a:ext cx="10972800" cy="57429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Promotion:  Timeline &amp; Process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107696"/>
            <a:ext cx="10753817" cy="5310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030A0"/>
                </a:solidFill>
                <a:latin typeface="+mj-lt"/>
              </a:rPr>
              <a:t>The Master Calendar contains the actual dates of promotion actions.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7030A0"/>
                </a:solidFill>
                <a:latin typeface="+mj-lt"/>
                <a:hlinkClick r:id="rId2"/>
              </a:rPr>
              <a:t>https://www.umb.edu/academics/provost/master-academic-calendar/</a:t>
            </a:r>
            <a:endParaRPr lang="en-US" sz="16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endParaRPr lang="en-US" sz="16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+mj-lt"/>
              </a:rPr>
              <a:t>May 15, 2024: Inform of your intent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No later than this day, inform in writing to your chair your intent to file for promotion in 2025.  This is not a commitment to submit a file. </a:t>
            </a:r>
          </a:p>
          <a:p>
            <a:pPr marL="0" indent="0">
              <a:buNone/>
            </a:pPr>
            <a:endParaRPr lang="en-US" sz="12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+mj-lt"/>
              </a:rPr>
              <a:t>January 26, 2025:  Submit Promotion materials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Submit materials to your Chair.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The Chair informs the Dean of those being reviewed.</a:t>
            </a:r>
          </a:p>
          <a:p>
            <a:endParaRPr lang="en-US" sz="12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+mj-lt"/>
              </a:rPr>
              <a:t>January 28, 2025:  Materials given to DPC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The Chair provides the DPC with your file.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8579" y="533400"/>
            <a:ext cx="10972800" cy="57429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Promotion: Timeline &amp; Process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107696"/>
            <a:ext cx="10753817" cy="5310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+mj-lt"/>
              </a:rPr>
              <a:t>February 19, 2025:  DPC review complete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DPC forwards review to Chair. This contains their recommendation.</a:t>
            </a:r>
          </a:p>
          <a:p>
            <a:endParaRPr lang="en-US" sz="12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+mj-lt"/>
              </a:rPr>
              <a:t>March 8, 2025:  Chair review complete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File forwarded to Dean to be forwarded to CPC. </a:t>
            </a:r>
          </a:p>
          <a:p>
            <a:endParaRPr lang="en-US" sz="12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+mj-lt"/>
              </a:rPr>
              <a:t>April 18, 2025:  CPC review complete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CPC forwards review to the Dean. Contains CPC recommendation. </a:t>
            </a:r>
          </a:p>
          <a:p>
            <a:endParaRPr lang="en-US" sz="12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+mj-lt"/>
              </a:rPr>
              <a:t>May 16, 2025: Dean review complete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Recommendations sent to Provost.  </a:t>
            </a:r>
          </a:p>
          <a:p>
            <a:endParaRPr lang="en-US" sz="12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+mj-lt"/>
              </a:rPr>
              <a:t>August 15, 2025: Provost recommendation 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Faculty informed if/if not promoted</a:t>
            </a:r>
          </a:p>
          <a:p>
            <a:pPr marL="0" indent="0">
              <a:buNone/>
            </a:pPr>
            <a:endParaRPr lang="en-US" sz="2400" dirty="0">
              <a:solidFill>
                <a:srgbClr val="7030A0"/>
              </a:solidFill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016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F8EFB2-9D69-DBC4-29C4-E9107BC9F0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CC9B43B-6572-5C30-9364-BEE7A2EC5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579" y="533400"/>
            <a:ext cx="10972800" cy="57429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Promotion: Preparing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36F8954-1A1C-8917-CE23-D1892ED20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07696"/>
            <a:ext cx="10753817" cy="5310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+mj-lt"/>
              </a:rPr>
              <a:t>Speak to your Chair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Do it before the end of Fall semester.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Remind your Chair that you are submitting a promotion file.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Ask how you should submit your materials. 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When submit, ask for confirmation of receipt. </a:t>
            </a:r>
          </a:p>
          <a:p>
            <a:endParaRPr lang="en-US" sz="14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+mj-lt"/>
              </a:rPr>
              <a:t>Table of Contents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Create one. You want to make sure all levels of review know what is in your file. </a:t>
            </a:r>
          </a:p>
          <a:p>
            <a:endParaRPr lang="en-US" sz="16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+mj-lt"/>
              </a:rPr>
              <a:t>Review Article 21.12.3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This is the section on promotions.</a:t>
            </a:r>
          </a:p>
        </p:txBody>
      </p:sp>
    </p:spTree>
    <p:extLst>
      <p:ext uri="{BB962C8B-B14F-4D97-AF65-F5344CB8AC3E}">
        <p14:creationId xmlns:p14="http://schemas.microsoft.com/office/powerpoint/2010/main" val="221627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8C6FC6-FD2A-14CC-535E-CB2E8C68CD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8F9AA50-DB81-03DA-05A4-514696BD4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579" y="533400"/>
            <a:ext cx="10972800" cy="57429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Rank Determines Materials Needed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BB8436-F152-BDB1-00B4-CD9C6705F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76219"/>
            <a:ext cx="10753817" cy="5042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+mj-lt"/>
              </a:rPr>
              <a:t>Promotion to Senior Lecturer I and Senior Lecturer II</a:t>
            </a:r>
          </a:p>
          <a:p>
            <a:r>
              <a:rPr lang="en-US" sz="2800" dirty="0">
                <a:solidFill>
                  <a:srgbClr val="7030A0"/>
                </a:solidFill>
                <a:latin typeface="+mj-lt"/>
              </a:rPr>
              <a:t>Details can be found in Article 21.12.2, 21.12.3 and 21.12.4</a:t>
            </a:r>
          </a:p>
          <a:p>
            <a:r>
              <a:rPr lang="en-US" sz="2800" dirty="0">
                <a:solidFill>
                  <a:srgbClr val="7030A0"/>
                </a:solidFill>
                <a:latin typeface="+mj-lt"/>
              </a:rPr>
              <a:t>This is a full and robust review. </a:t>
            </a:r>
          </a:p>
          <a:p>
            <a:pPr marL="0" indent="0">
              <a:buNone/>
            </a:pPr>
            <a:endParaRPr lang="en-US" sz="2800" dirty="0">
              <a:solidFill>
                <a:srgbClr val="7030A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7030A0"/>
                </a:solidFill>
                <a:latin typeface="+mj-lt"/>
              </a:rPr>
              <a:t>Promotion to Senior Lecturer III</a:t>
            </a:r>
          </a:p>
          <a:p>
            <a:r>
              <a:rPr lang="en-US" sz="2800" dirty="0">
                <a:solidFill>
                  <a:srgbClr val="7030A0"/>
                </a:solidFill>
                <a:latin typeface="+mj-lt"/>
              </a:rPr>
              <a:t>Details can be found in a Memorandum of Agreement (MOA). </a:t>
            </a:r>
            <a:r>
              <a:rPr lang="en-US" sz="2400" dirty="0">
                <a:solidFill>
                  <a:srgbClr val="7030A0"/>
                </a:solidFill>
                <a:latin typeface="+mj-lt"/>
                <a:hlinkClick r:id="rId2"/>
              </a:rPr>
              <a:t>https://www.fsu.umb.edu/content/other-agreements</a:t>
            </a:r>
            <a:r>
              <a:rPr lang="en-US" sz="2400" dirty="0">
                <a:solidFill>
                  <a:srgbClr val="7030A0"/>
                </a:solidFill>
                <a:latin typeface="+mj-lt"/>
              </a:rPr>
              <a:t> </a:t>
            </a:r>
          </a:p>
          <a:p>
            <a:r>
              <a:rPr lang="en-US" sz="2800" dirty="0">
                <a:solidFill>
                  <a:srgbClr val="7030A0"/>
                </a:solidFill>
                <a:latin typeface="+mj-lt"/>
              </a:rPr>
              <a:t>This is a modified review requiring less materials. </a:t>
            </a:r>
          </a:p>
        </p:txBody>
      </p:sp>
    </p:spTree>
    <p:extLst>
      <p:ext uri="{BB962C8B-B14F-4D97-AF65-F5344CB8AC3E}">
        <p14:creationId xmlns:p14="http://schemas.microsoft.com/office/powerpoint/2010/main" val="617895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8579" y="533400"/>
            <a:ext cx="10972800" cy="57429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Senior Lecturer I &amp; II: Materials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107696"/>
            <a:ext cx="10753817" cy="5310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7030A0"/>
                </a:solidFill>
                <a:latin typeface="+mj-lt"/>
              </a:rPr>
              <a:t>Personal Statement</a:t>
            </a: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Check with your Department.  Single or double spaced. </a:t>
            </a:r>
          </a:p>
          <a:p>
            <a:pPr lvl="1"/>
            <a:r>
              <a:rPr lang="en-US" sz="2200" dirty="0">
                <a:solidFill>
                  <a:srgbClr val="7030A0"/>
                </a:solidFill>
                <a:latin typeface="+mj-lt"/>
              </a:rPr>
              <a:t>  We are told many look for 4 to 6 pages single spaced.</a:t>
            </a:r>
          </a:p>
          <a:p>
            <a:pPr lvl="1"/>
            <a:endParaRPr lang="en-US" sz="1200" dirty="0">
              <a:solidFill>
                <a:srgbClr val="7030A0"/>
              </a:solidFill>
              <a:latin typeface="+mj-lt"/>
            </a:endParaRP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Focus on your areas of responsibility – teaching and service.</a:t>
            </a:r>
          </a:p>
          <a:p>
            <a:pPr lvl="1"/>
            <a:r>
              <a:rPr lang="en-US" sz="2200" dirty="0">
                <a:solidFill>
                  <a:srgbClr val="7030A0"/>
                </a:solidFill>
                <a:latin typeface="+mj-lt"/>
              </a:rPr>
              <a:t>Teaching philosophy including in the classroom, outside the classroom and use of technology.  Examples are good. </a:t>
            </a:r>
          </a:p>
          <a:p>
            <a:pPr lvl="1"/>
            <a:r>
              <a:rPr lang="en-US" sz="2200" dirty="0">
                <a:solidFill>
                  <a:srgbClr val="7030A0"/>
                </a:solidFill>
                <a:latin typeface="+mj-lt"/>
              </a:rPr>
              <a:t>Service activities:  Cover those in your AFR.  Why you do this service?</a:t>
            </a:r>
          </a:p>
          <a:p>
            <a:pPr lvl="1"/>
            <a:endParaRPr lang="en-US" sz="1200" dirty="0">
              <a:solidFill>
                <a:srgbClr val="7030A0"/>
              </a:solidFill>
              <a:latin typeface="+mj-lt"/>
            </a:endParaRP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If you have scholarship, please include but after discussing teaching and service. </a:t>
            </a:r>
          </a:p>
          <a:p>
            <a:endParaRPr lang="en-US" sz="1200" dirty="0">
              <a:solidFill>
                <a:srgbClr val="7030A0"/>
              </a:solidFill>
              <a:latin typeface="+mj-lt"/>
            </a:endParaRPr>
          </a:p>
          <a:p>
            <a:r>
              <a:rPr lang="en-US" sz="2400" dirty="0">
                <a:solidFill>
                  <a:srgbClr val="7030A0"/>
                </a:solidFill>
                <a:latin typeface="+mj-lt"/>
              </a:rPr>
              <a:t>Might want to include what UMB means to you. Why want to be here.</a:t>
            </a:r>
          </a:p>
        </p:txBody>
      </p:sp>
    </p:spTree>
    <p:extLst>
      <p:ext uri="{BB962C8B-B14F-4D97-AF65-F5344CB8AC3E}">
        <p14:creationId xmlns:p14="http://schemas.microsoft.com/office/powerpoint/2010/main" val="156455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brainstorming presentation.potx" id="{DE77CA07-3D7A-4CF2-AF02-587F794CB3CB}" vid="{13C2A94F-C0A1-4622-B71C-29A3B00D5E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brainstorming presentation</Template>
  <TotalTime>328</TotalTime>
  <Words>1303</Words>
  <Application>Microsoft Office PowerPoint</Application>
  <PresentationFormat>Widescreen</PresentationFormat>
  <Paragraphs>195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Century Gothic</vt:lpstr>
      <vt:lpstr>Palatino Linotype</vt:lpstr>
      <vt:lpstr>Wingdings 2</vt:lpstr>
      <vt:lpstr>Presentation on brainstorming</vt:lpstr>
      <vt:lpstr>NTT Promotion Workshop December 17, 2024</vt:lpstr>
      <vt:lpstr>NTT Ranks </vt:lpstr>
      <vt:lpstr>Promotion Eligibility: 21.12.1 </vt:lpstr>
      <vt:lpstr>Promotion Eligibility: 21.12.1 </vt:lpstr>
      <vt:lpstr>Promotion:  Timeline &amp; Process</vt:lpstr>
      <vt:lpstr>Promotion: Timeline &amp; Process</vt:lpstr>
      <vt:lpstr>Promotion: Preparing</vt:lpstr>
      <vt:lpstr>Rank Determines Materials Needed</vt:lpstr>
      <vt:lpstr>Senior Lecturer I &amp; II: Materials </vt:lpstr>
      <vt:lpstr>Senior Lecturer I &amp; II: Materials</vt:lpstr>
      <vt:lpstr>Senior Lecturer I &amp; II: Materials</vt:lpstr>
      <vt:lpstr>Senior Lecturer I &amp; II: Materials</vt:lpstr>
      <vt:lpstr>Senior Lecturer I &amp; II: Materials</vt:lpstr>
      <vt:lpstr>Senior Lecturer III: Materials</vt:lpstr>
      <vt:lpstr>Senior Lecturer III: Materials</vt:lpstr>
      <vt:lpstr>Promotion: Every Level Action</vt:lpstr>
      <vt:lpstr>Promotion: Next Year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Science 102  Monday, September 14th</dc:title>
  <dc:creator>caroline Coscia</dc:creator>
  <cp:lastModifiedBy>Faculty Staff Union</cp:lastModifiedBy>
  <cp:revision>9</cp:revision>
  <dcterms:created xsi:type="dcterms:W3CDTF">2020-09-13T22:08:41Z</dcterms:created>
  <dcterms:modified xsi:type="dcterms:W3CDTF">2024-12-17T12:48:48Z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