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7B32C-7457-426A-B5C6-994CA2E45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3829B-61A5-4A36-A27A-E53FC8D24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873E0-78DC-40B2-9B02-D7C757A19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48D65-ED97-4692-8253-DF084DC02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865C-CD2D-4C93-8309-A73087231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2121-334D-4FF1-808E-D767C610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5AA401-0EDD-4D57-B009-43A498F17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7F39C-E27F-4121-B5EF-A9F05EF4B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7D25E-615D-4987-9FDC-C99FC7A87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9A814-76AB-4157-A833-F715147DE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0F62D6-5857-44A0-B0C1-04B12BFFD3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532CF-78F1-4402-BF99-339595DC9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5620F-AC13-496E-8F53-C63027FF2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DFF7DD-5C91-4448-9CB6-24CA0A341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13790-2D94-4463-B8D7-C7BE9173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4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A9624-54FB-4E64-96F0-860655D5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9A3A3-B1DA-4B74-B3B2-18AD29BE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D23AF-0149-48E0-858D-E4C2185F2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74789-89FD-4A0A-950D-1A4FF78AB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6703E3-0F69-4BBF-BCAD-03B878AB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7FD2-0B6D-49DF-90AE-06FA58DE5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9EB3F-81CF-448D-A914-C050F5D0D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8FE39-2C85-4352-A55C-1F2B245A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0661C-E97E-41CA-9F63-6BCAF66B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1C9C1-32D0-47B4-A1DE-779D5241C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44477-444D-438E-9D1B-6E8B4981D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7BA7-4E65-47B3-9ADF-1A2F02E7A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3B8506-874E-41B6-89E4-AD701BDF5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F37C4-8637-4AA4-9CCC-37371FB2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F6A10-5D6C-44FD-85CE-17B294FD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38B46-F486-4822-8D35-460113A7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91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0F237-293B-4022-A8B3-4DA57CA42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D5563-8FE3-4056-9406-93F2A9301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656915-C419-4B09-935C-A2D6AC6355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C08A98-CB2B-4F14-AFD5-F1BF2A2B2D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5815D-5009-4CE4-A67D-0868EDC1E6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EB039-49D8-4677-BA4C-85FF25928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9566A9-6753-47C5-AC06-C6CABC8AE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70F87B-9DED-4187-93D4-371414B98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27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4D876-2C12-4F03-AF59-6F2FAB9E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2405F4-2F0D-45BB-84DF-3B96F6B1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EBBEA-961D-4A1B-A107-418390CE2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38640-B36A-45D7-AF32-064FB423B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5A7D8E-D262-48A6-90E7-A53CBEBD4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8B12B2-90BA-4066-9504-A73DEF76D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2EBED-6773-458A-B7DC-015FB9CD7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5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777DD-1591-4E82-A07D-7A38D1C85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E729-00CB-46A6-9F57-C310A15C6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03898-1444-453B-8869-F5FBBBFC7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84353-1121-4F54-A6F3-27CDF740A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61A9C-FAED-44F0-B3E1-CD4AF724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E55D2-6786-43D2-87A5-4AD565D28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7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C3A3E-FC9A-4C88-9E45-8D476C6EC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1A3E20-DEBE-4F46-B957-DC96670036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09670-5197-4610-A88D-AFE81945B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5901A-5C1A-4F42-8A5F-A0C8E3748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10CC3-A844-4F33-BA01-6F692655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03E35-75BA-4A5A-BD6E-B47DD6B2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49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6156A2-8ED8-4E47-B6E9-BF82115FC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164DE-09AE-41A8-9B25-D32FEEE02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9AD55-EAB5-4281-BB83-F583C9BAB7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4F442-E706-406F-8A37-BA8F0A1CEF2A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74305-87D0-441D-B3DC-BAF677BDB2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A0AF0-15D0-41BA-AE88-CF40DEF94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82707-3A42-4B38-AD5E-CE3B779F41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55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5D5C4-B97D-4387-98B9-7D7962D13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2C2FA6-DA8B-4A51-A70F-CD82648FF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28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F2FD998-B4E1-4BC8-ABA5-8A762A38D3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39B5F8A-5FF0-4F38-9229-695683D094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1628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/>
              <a:t>Title IX Grievance Procedure vs. Sexual and Gender-Based Misconduct Procedure</a:t>
            </a:r>
          </a:p>
          <a:p>
            <a:pPr marL="0" indent="0">
              <a:buNone/>
            </a:pPr>
            <a:endParaRPr lang="en-US" altLang="en-US" b="1" dirty="0"/>
          </a:p>
          <a:p>
            <a:pPr marL="0" indent="0">
              <a:buNone/>
            </a:pPr>
            <a:endParaRPr lang="en-US" altLang="en-US" b="1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EC495B4-1A09-4723-8058-6B1704D310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468694"/>
              </p:ext>
            </p:extLst>
          </p:nvPr>
        </p:nvGraphicFramePr>
        <p:xfrm>
          <a:off x="2667000" y="2514600"/>
          <a:ext cx="6096000" cy="3840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424839641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46024962"/>
                    </a:ext>
                  </a:extLst>
                </a:gridCol>
              </a:tblGrid>
              <a:tr h="365683">
                <a:tc>
                  <a:txBody>
                    <a:bodyPr/>
                    <a:lstStyle/>
                    <a:p>
                      <a:r>
                        <a:rPr lang="en-US" sz="1800" dirty="0"/>
                        <a:t>TIX 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Sexual and Gender-Based Misconduct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3924914697"/>
                  </a:ext>
                </a:extLst>
              </a:tr>
              <a:tr h="639968">
                <a:tc>
                  <a:txBody>
                    <a:bodyPr/>
                    <a:lstStyle/>
                    <a:p>
                      <a:r>
                        <a:rPr lang="en-US" sz="1800" dirty="0"/>
                        <a:t>1. Notice of charges &amp; investigation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1. Notice of charges &amp; investigation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3281225397"/>
                  </a:ext>
                </a:extLst>
              </a:tr>
              <a:tr h="639968">
                <a:tc>
                  <a:txBody>
                    <a:bodyPr/>
                    <a:lstStyle/>
                    <a:p>
                      <a:r>
                        <a:rPr lang="en-US" sz="1800" dirty="0"/>
                        <a:t>2. Both parties </a:t>
                      </a:r>
                      <a:r>
                        <a:rPr lang="en-US" sz="1800" u="sng" dirty="0"/>
                        <a:t>must</a:t>
                      </a:r>
                      <a:r>
                        <a:rPr lang="en-US" sz="1800" dirty="0"/>
                        <a:t> have advisor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2. Both parties </a:t>
                      </a:r>
                      <a:r>
                        <a:rPr lang="en-US" sz="1800" u="sng" dirty="0"/>
                        <a:t>may</a:t>
                      </a:r>
                      <a:r>
                        <a:rPr lang="en-US" sz="1800" dirty="0"/>
                        <a:t> have advisor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405014745"/>
                  </a:ext>
                </a:extLst>
              </a:tr>
              <a:tr h="639968">
                <a:tc>
                  <a:txBody>
                    <a:bodyPr/>
                    <a:lstStyle/>
                    <a:p>
                      <a:r>
                        <a:rPr lang="en-US" sz="1800" dirty="0"/>
                        <a:t>3. Review report &amp; all evidence gathered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3. Review report &amp; relevant evidence gathered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3072661767"/>
                  </a:ext>
                </a:extLst>
              </a:tr>
              <a:tr h="914253">
                <a:tc>
                  <a:txBody>
                    <a:bodyPr/>
                    <a:lstStyle/>
                    <a:p>
                      <a:r>
                        <a:rPr lang="en-US" sz="1800" dirty="0"/>
                        <a:t>4. Hearing with cross examination by advisor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4. No hearing – opportunity to respond to report in writing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437935314"/>
                  </a:ext>
                </a:extLst>
              </a:tr>
              <a:tr h="365683">
                <a:tc>
                  <a:txBody>
                    <a:bodyPr/>
                    <a:lstStyle/>
                    <a:p>
                      <a:r>
                        <a:rPr lang="en-US" sz="1800" dirty="0"/>
                        <a:t>5. Appeal</a:t>
                      </a:r>
                    </a:p>
                  </a:txBody>
                  <a:tcPr marT="45699" marB="45699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5. Appeal</a:t>
                      </a:r>
                    </a:p>
                  </a:txBody>
                  <a:tcPr marT="45699" marB="45699"/>
                </a:tc>
                <a:extLst>
                  <a:ext uri="{0D108BD9-81ED-4DB2-BD59-A6C34878D82A}">
                    <a16:rowId xmlns:a16="http://schemas.microsoft.com/office/drawing/2014/main" val="29821838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Brigid A Harrington</dc:creator>
  <cp:lastModifiedBy>Brigid A Harrington</cp:lastModifiedBy>
  <cp:revision>1</cp:revision>
  <dcterms:created xsi:type="dcterms:W3CDTF">2021-10-29T17:21:54Z</dcterms:created>
  <dcterms:modified xsi:type="dcterms:W3CDTF">2021-10-29T17:24:32Z</dcterms:modified>
</cp:coreProperties>
</file>