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22" r:id="rId6"/>
    <p:sldId id="306" r:id="rId7"/>
    <p:sldId id="301" r:id="rId8"/>
    <p:sldId id="304" r:id="rId9"/>
    <p:sldId id="30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3" r:id="rId24"/>
    <p:sldId id="324" r:id="rId25"/>
    <p:sldId id="320" r:id="rId26"/>
    <p:sldId id="325" r:id="rId27"/>
    <p:sldId id="321" r:id="rId28"/>
    <p:sldId id="302"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40" d="100"/>
          <a:sy n="40" d="100"/>
        </p:scale>
        <p:origin x="-1902" y="-834"/>
      </p:cViewPr>
      <p:guideLst>
        <p:guide orient="horz" pos="2160"/>
        <p:guide pos="3840"/>
      </p:guideLst>
    </p:cSldViewPr>
  </p:slideViewPr>
  <p:notesTextViewPr>
    <p:cViewPr>
      <p:scale>
        <a:sx n="1" d="1"/>
        <a:sy n="1" d="1"/>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3/29/2022</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3/29/2022</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3/29/2022</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3/29/2022</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3/29/2022</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3/29/2022</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3/29/2022</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inyurl.com/portableaircleanertoo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d.gov/coronavirus/improving-ventil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rel.gov/docs/fy03osti/29166.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xmlns=""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xmlns="" id="{C5373426-E26E-431D-959C-5DB96C0B6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8123416" y="1475234"/>
            <a:ext cx="3635926" cy="2901694"/>
          </a:xfrm>
        </p:spPr>
        <p:txBody>
          <a:bodyPr anchor="b">
            <a:normAutofit/>
          </a:bodyPr>
          <a:lstStyle/>
          <a:p>
            <a:r>
              <a:rPr lang="en-US" sz="4400">
                <a:solidFill>
                  <a:schemeClr val="tx1"/>
                </a:solidFill>
              </a:rPr>
              <a:t>Wheatley Hall</a:t>
            </a:r>
            <a:br>
              <a:rPr lang="en-US" sz="4400">
                <a:solidFill>
                  <a:schemeClr val="tx1"/>
                </a:solidFill>
              </a:rPr>
            </a:br>
            <a:r>
              <a:rPr lang="en-US" sz="4400">
                <a:solidFill>
                  <a:schemeClr val="tx1"/>
                </a:solidFill>
              </a:rPr>
              <a:t>IAQ</a:t>
            </a:r>
            <a:r>
              <a:rPr lang="en-US" sz="4400" dirty="0">
                <a:solidFill>
                  <a:schemeClr val="tx1"/>
                </a:solidFill>
              </a:rPr>
              <a:t/>
            </a:r>
            <a:br>
              <a:rPr lang="en-US" sz="4400" dirty="0">
                <a:solidFill>
                  <a:schemeClr val="tx1"/>
                </a:solidFill>
              </a:rPr>
            </a:br>
            <a:r>
              <a:rPr lang="en-US" sz="4400" dirty="0">
                <a:solidFill>
                  <a:schemeClr val="tx1"/>
                </a:solidFill>
              </a:rPr>
              <a:t>Assessment</a:t>
            </a:r>
          </a:p>
        </p:txBody>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Dolor Sit Amet</a:t>
            </a:r>
          </a:p>
        </p:txBody>
      </p:sp>
      <p:cxnSp>
        <p:nvCxnSpPr>
          <p:cNvPr id="37" name="Straight Connector 36">
            <a:extLst>
              <a:ext uri="{FF2B5EF4-FFF2-40B4-BE49-F238E27FC236}">
                <a16:creationId xmlns:a16="http://schemas.microsoft.com/office/drawing/2014/main" xmlns="" id="{96D07482-83A3-4451-943C-B46961082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EDC90921-9082-491B-940E-827D679F3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196448" y="726003"/>
            <a:ext cx="6588115" cy="3686015"/>
          </a:xfrm>
        </p:spPr>
        <p:txBody>
          <a:bodyPr vert="horz" lIns="91440" tIns="45720" rIns="91440" bIns="45720" rtlCol="0" anchor="b">
            <a:normAutofit fontScale="90000"/>
          </a:bodyPr>
          <a:lstStyle/>
          <a:p>
            <a:r>
              <a:rPr lang="en-US" sz="6000" dirty="0">
                <a:solidFill>
                  <a:schemeClr val="accent4"/>
                </a:solidFill>
              </a:rPr>
              <a:t>Particulate - PM2.5 </a:t>
            </a:r>
            <a:r>
              <a:rPr lang="en-US" dirty="0">
                <a:solidFill>
                  <a:schemeClr val="accent4"/>
                </a:solidFill>
              </a:rPr>
              <a:t>Assessment Results</a:t>
            </a: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76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52BD35A-BC99-4831-A358-06E2CEB96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xmlns="" id="{7FF89A32-50A7-4EF7-9CAA-9611470F0E9E}"/>
              </a:ext>
            </a:extLst>
          </p:cNvPr>
          <p:cNvGraphicFramePr>
            <a:graphicFrameLocks noGrp="1"/>
          </p:cNvGraphicFramePr>
          <p:nvPr>
            <p:extLst>
              <p:ext uri="{D42A27DB-BD31-4B8C-83A1-F6EECF244321}">
                <p14:modId xmlns:p14="http://schemas.microsoft.com/office/powerpoint/2010/main" val="3898091294"/>
              </p:ext>
            </p:extLst>
          </p:nvPr>
        </p:nvGraphicFramePr>
        <p:xfrm>
          <a:off x="363894" y="167951"/>
          <a:ext cx="11411336" cy="6513706"/>
        </p:xfrm>
        <a:graphic>
          <a:graphicData uri="http://schemas.openxmlformats.org/drawingml/2006/table">
            <a:tbl>
              <a:tblPr firstRow="1" firstCol="1" bandRow="1">
                <a:tableStyleId>{5C22544A-7EE6-4342-B048-85BDC9FD1C3A}</a:tableStyleId>
              </a:tblPr>
              <a:tblGrid>
                <a:gridCol w="1812406">
                  <a:extLst>
                    <a:ext uri="{9D8B030D-6E8A-4147-A177-3AD203B41FA5}">
                      <a16:colId xmlns:a16="http://schemas.microsoft.com/office/drawing/2014/main" xmlns="" val="164407417"/>
                    </a:ext>
                  </a:extLst>
                </a:gridCol>
                <a:gridCol w="3123488">
                  <a:extLst>
                    <a:ext uri="{9D8B030D-6E8A-4147-A177-3AD203B41FA5}">
                      <a16:colId xmlns:a16="http://schemas.microsoft.com/office/drawing/2014/main" xmlns="" val="2457885813"/>
                    </a:ext>
                  </a:extLst>
                </a:gridCol>
                <a:gridCol w="2239347">
                  <a:extLst>
                    <a:ext uri="{9D8B030D-6E8A-4147-A177-3AD203B41FA5}">
                      <a16:colId xmlns:a16="http://schemas.microsoft.com/office/drawing/2014/main" xmlns="" val="1207958133"/>
                    </a:ext>
                  </a:extLst>
                </a:gridCol>
                <a:gridCol w="1912775">
                  <a:extLst>
                    <a:ext uri="{9D8B030D-6E8A-4147-A177-3AD203B41FA5}">
                      <a16:colId xmlns:a16="http://schemas.microsoft.com/office/drawing/2014/main" xmlns="" val="717595327"/>
                    </a:ext>
                  </a:extLst>
                </a:gridCol>
                <a:gridCol w="2323320">
                  <a:extLst>
                    <a:ext uri="{9D8B030D-6E8A-4147-A177-3AD203B41FA5}">
                      <a16:colId xmlns:a16="http://schemas.microsoft.com/office/drawing/2014/main" xmlns="" val="3608258140"/>
                    </a:ext>
                  </a:extLst>
                </a:gridCol>
              </a:tblGrid>
              <a:tr h="1399592">
                <a:tc gridSpan="5">
                  <a:txBody>
                    <a:bodyPr/>
                    <a:lstStyle/>
                    <a:p>
                      <a:pPr marL="0" marR="0" algn="ctr">
                        <a:lnSpc>
                          <a:spcPct val="107000"/>
                        </a:lnSpc>
                        <a:spcBef>
                          <a:spcPts val="0"/>
                        </a:spcBef>
                        <a:spcAft>
                          <a:spcPts val="0"/>
                        </a:spcAft>
                      </a:pPr>
                      <a:r>
                        <a:rPr lang="en-US" sz="2100" dirty="0">
                          <a:effectLst/>
                        </a:rPr>
                        <a:t>Results  4- Particulates PM2.5</a:t>
                      </a:r>
                      <a:endParaRPr lang="es-CO" sz="1400" dirty="0">
                        <a:effectLst/>
                      </a:endParaRPr>
                    </a:p>
                    <a:p>
                      <a:pPr marL="0" marR="0" algn="ctr">
                        <a:lnSpc>
                          <a:spcPct val="107000"/>
                        </a:lnSpc>
                        <a:spcBef>
                          <a:spcPts val="0"/>
                        </a:spcBef>
                        <a:spcAft>
                          <a:spcPts val="0"/>
                        </a:spcAft>
                      </a:pPr>
                      <a:r>
                        <a:rPr lang="en-US" sz="2100" dirty="0">
                          <a:effectLst/>
                        </a:rPr>
                        <a:t>Outside Conditions:    PM2.5 (2.0 ugm/m3)</a:t>
                      </a:r>
                      <a:endParaRPr lang="es-CO" sz="1400" dirty="0">
                        <a:effectLst/>
                      </a:endParaRPr>
                    </a:p>
                    <a:p>
                      <a:pPr marL="0" marR="0" algn="ctr">
                        <a:lnSpc>
                          <a:spcPct val="107000"/>
                        </a:lnSpc>
                        <a:spcBef>
                          <a:spcPts val="0"/>
                        </a:spcBef>
                        <a:spcAft>
                          <a:spcPts val="0"/>
                        </a:spcAft>
                      </a:pPr>
                      <a:r>
                        <a:rPr lang="en-US" sz="2100" dirty="0">
                          <a:effectLst/>
                        </a:rPr>
                        <a:t>35 Rooms Evaluated November 30 and December 2, 2021, all unoccupied</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4132294155"/>
                  </a:ext>
                </a:extLst>
              </a:tr>
              <a:tr h="902166">
                <a:tc>
                  <a:txBody>
                    <a:bodyPr/>
                    <a:lstStyle/>
                    <a:p>
                      <a:pPr marL="0" marR="0" algn="ctr">
                        <a:lnSpc>
                          <a:spcPct val="107000"/>
                        </a:lnSpc>
                        <a:spcBef>
                          <a:spcPts val="0"/>
                        </a:spcBef>
                        <a:spcAft>
                          <a:spcPts val="0"/>
                        </a:spcAft>
                      </a:pPr>
                      <a:r>
                        <a:rPr lang="en-US" sz="2100">
                          <a:effectLst/>
                        </a:rPr>
                        <a:t>Floor</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2100">
                          <a:effectLst/>
                        </a:rPr>
                        <a:t>Rooms Evaluated</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2100">
                          <a:effectLst/>
                        </a:rPr>
                        <a:t>Range</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2100">
                          <a:effectLst/>
                        </a:rPr>
                        <a:t>PM2.5 (5-10)</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2100">
                          <a:effectLst/>
                        </a:rPr>
                        <a:t>PM2.5 &gt;10</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3818504981"/>
                  </a:ext>
                </a:extLst>
              </a:tr>
              <a:tr h="790372">
                <a:tc>
                  <a:txBody>
                    <a:bodyPr/>
                    <a:lstStyle/>
                    <a:p>
                      <a:pPr marL="0" marR="0" algn="ctr">
                        <a:lnSpc>
                          <a:spcPct val="107000"/>
                        </a:lnSpc>
                        <a:spcBef>
                          <a:spcPts val="0"/>
                        </a:spcBef>
                        <a:spcAft>
                          <a:spcPts val="0"/>
                        </a:spcAft>
                      </a:pPr>
                      <a:r>
                        <a:rPr lang="en-US" sz="1800">
                          <a:effectLst/>
                        </a:rPr>
                        <a:t>1</a:t>
                      </a:r>
                      <a:r>
                        <a:rPr lang="en-US" sz="1800" baseline="30000">
                          <a:effectLst/>
                        </a:rPr>
                        <a:t>st</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a:effectLst/>
                        </a:rPr>
                        <a:t>9 (6 Classrooms-3 Offices)</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a:effectLst/>
                        </a:rPr>
                        <a:t>2-11</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a:effectLst/>
                        </a:rPr>
                        <a:t>1</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a:effectLst/>
                        </a:rPr>
                        <a:t>1</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4193454929"/>
                  </a:ext>
                </a:extLst>
              </a:tr>
              <a:tr h="417946">
                <a:tc>
                  <a:txBody>
                    <a:bodyPr/>
                    <a:lstStyle/>
                    <a:p>
                      <a:pPr marL="0" marR="0" algn="ctr">
                        <a:lnSpc>
                          <a:spcPct val="107000"/>
                        </a:lnSpc>
                        <a:spcBef>
                          <a:spcPts val="0"/>
                        </a:spcBef>
                        <a:spcAft>
                          <a:spcPts val="0"/>
                        </a:spcAft>
                      </a:pPr>
                      <a:r>
                        <a:rPr lang="en-US" sz="1800">
                          <a:effectLst/>
                        </a:rPr>
                        <a:t>2</a:t>
                      </a:r>
                      <a:r>
                        <a:rPr lang="en-US" sz="1800" baseline="30000">
                          <a:effectLst/>
                        </a:rPr>
                        <a:t>nd</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a:effectLst/>
                        </a:rPr>
                        <a:t>6 (6 Classrooms)</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2-25</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2584365412"/>
                  </a:ext>
                </a:extLst>
              </a:tr>
              <a:tr h="790372">
                <a:tc>
                  <a:txBody>
                    <a:bodyPr/>
                    <a:lstStyle/>
                    <a:p>
                      <a:pPr marL="0" marR="0" algn="ctr">
                        <a:lnSpc>
                          <a:spcPct val="107000"/>
                        </a:lnSpc>
                        <a:spcBef>
                          <a:spcPts val="0"/>
                        </a:spcBef>
                        <a:spcAft>
                          <a:spcPts val="0"/>
                        </a:spcAft>
                      </a:pPr>
                      <a:r>
                        <a:rPr lang="en-US" sz="1800">
                          <a:effectLst/>
                        </a:rPr>
                        <a:t>3</a:t>
                      </a:r>
                      <a:r>
                        <a:rPr lang="en-US" sz="1800" baseline="30000">
                          <a:effectLst/>
                        </a:rPr>
                        <a:t>rd</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a:effectLst/>
                        </a:rPr>
                        <a:t>6 (2 Class&amp;1 Lab, 3 Offices)</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2-11</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460244592"/>
                  </a:ext>
                </a:extLst>
              </a:tr>
              <a:tr h="790372">
                <a:tc>
                  <a:txBody>
                    <a:bodyPr/>
                    <a:lstStyle/>
                    <a:p>
                      <a:pPr marL="0" marR="0" algn="ctr">
                        <a:lnSpc>
                          <a:spcPct val="107000"/>
                        </a:lnSpc>
                        <a:spcBef>
                          <a:spcPts val="0"/>
                        </a:spcBef>
                        <a:spcAft>
                          <a:spcPts val="0"/>
                        </a:spcAft>
                      </a:pPr>
                      <a:r>
                        <a:rPr lang="en-US" sz="1800">
                          <a:effectLst/>
                        </a:rPr>
                        <a:t>4</a:t>
                      </a:r>
                      <a:r>
                        <a:rPr lang="en-US" sz="1800" baseline="30000">
                          <a:effectLst/>
                        </a:rPr>
                        <a:t>th</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dirty="0">
                          <a:effectLst/>
                        </a:rPr>
                        <a:t>6 (2 Class/Lab, 4 Offices)</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2-15</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1</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1 (BR)</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4140903354"/>
                  </a:ext>
                </a:extLst>
              </a:tr>
              <a:tr h="417946">
                <a:tc>
                  <a:txBody>
                    <a:bodyPr/>
                    <a:lstStyle/>
                    <a:p>
                      <a:pPr marL="0" marR="0" algn="ctr">
                        <a:lnSpc>
                          <a:spcPct val="107000"/>
                        </a:lnSpc>
                        <a:spcBef>
                          <a:spcPts val="0"/>
                        </a:spcBef>
                        <a:spcAft>
                          <a:spcPts val="0"/>
                        </a:spcAft>
                      </a:pPr>
                      <a:r>
                        <a:rPr lang="en-US" sz="1800">
                          <a:effectLst/>
                        </a:rPr>
                        <a:t>5</a:t>
                      </a:r>
                      <a:r>
                        <a:rPr lang="en-US" sz="1800" baseline="30000">
                          <a:effectLst/>
                        </a:rPr>
                        <a:t>th</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dirty="0">
                          <a:effectLst/>
                        </a:rPr>
                        <a:t>2 (2 Offices)</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6-6</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2</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a:effectLst/>
                        </a:rPr>
                        <a:t>-</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3221925390"/>
                  </a:ext>
                </a:extLst>
              </a:tr>
              <a:tr h="417946">
                <a:tc>
                  <a:txBody>
                    <a:bodyPr/>
                    <a:lstStyle/>
                    <a:p>
                      <a:pPr marL="0" marR="0" algn="ctr">
                        <a:lnSpc>
                          <a:spcPct val="107000"/>
                        </a:lnSpc>
                        <a:spcBef>
                          <a:spcPts val="0"/>
                        </a:spcBef>
                        <a:spcAft>
                          <a:spcPts val="0"/>
                        </a:spcAft>
                      </a:pPr>
                      <a:r>
                        <a:rPr lang="en-US" sz="1800">
                          <a:effectLst/>
                        </a:rPr>
                        <a:t>6</a:t>
                      </a:r>
                      <a:r>
                        <a:rPr lang="en-US" sz="1800" baseline="30000">
                          <a:effectLst/>
                        </a:rPr>
                        <a:t>th</a:t>
                      </a:r>
                      <a:endParaRPr lang="es-CO" sz="140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0"/>
                        </a:spcBef>
                        <a:spcAft>
                          <a:spcPts val="0"/>
                        </a:spcAft>
                      </a:pPr>
                      <a:r>
                        <a:rPr lang="en-US" sz="1800" dirty="0">
                          <a:effectLst/>
                        </a:rPr>
                        <a:t>2 (Offices)</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dirty="0">
                          <a:effectLst/>
                        </a:rPr>
                        <a:t>5-23</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dirty="0">
                          <a:effectLst/>
                        </a:rPr>
                        <a:t>2</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tc>
                  <a:txBody>
                    <a:bodyPr/>
                    <a:lstStyle/>
                    <a:p>
                      <a:pPr marL="0" marR="0" algn="ctr">
                        <a:lnSpc>
                          <a:spcPct val="107000"/>
                        </a:lnSpc>
                        <a:spcBef>
                          <a:spcPts val="1200"/>
                        </a:spcBef>
                        <a:spcAft>
                          <a:spcPts val="0"/>
                        </a:spcAft>
                      </a:pPr>
                      <a:r>
                        <a:rPr lang="en-US" sz="1800" dirty="0">
                          <a:effectLst/>
                        </a:rPr>
                        <a:t>2 (BR)</a:t>
                      </a:r>
                      <a:endParaRPr lang="es-CO" sz="1400" dirty="0">
                        <a:effectLst/>
                        <a:latin typeface="Calibri" panose="020F0502020204030204" pitchFamily="34" charset="0"/>
                        <a:ea typeface="Calibri" panose="020F0502020204030204" pitchFamily="34" charset="0"/>
                        <a:cs typeface="Arial" panose="020B0604020202020204" pitchFamily="34" charset="0"/>
                      </a:endParaRPr>
                    </a:p>
                  </a:txBody>
                  <a:tcPr marL="89239" marR="89239" marT="0" marB="0" anchor="ctr"/>
                </a:tc>
                <a:extLst>
                  <a:ext uri="{0D108BD9-81ED-4DB2-BD59-A6C34878D82A}">
                    <a16:rowId xmlns:a16="http://schemas.microsoft.com/office/drawing/2014/main" xmlns="" val="434501930"/>
                  </a:ext>
                </a:extLst>
              </a:tr>
              <a:tr h="417946">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Totals</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35                     </a:t>
                      </a: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(16 (46%)  above 5 ugm/m3)</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2-25</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8</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8</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281522728"/>
                  </a:ext>
                </a:extLst>
              </a:tr>
            </a:tbl>
          </a:graphicData>
        </a:graphic>
      </p:graphicFrame>
    </p:spTree>
    <p:extLst>
      <p:ext uri="{BB962C8B-B14F-4D97-AF65-F5344CB8AC3E}">
        <p14:creationId xmlns:p14="http://schemas.microsoft.com/office/powerpoint/2010/main" val="155283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EA9C89-A3A1-4158-9512-2A8A76FD6534}"/>
              </a:ext>
            </a:extLst>
          </p:cNvPr>
          <p:cNvSpPr>
            <a:spLocks noGrp="1"/>
          </p:cNvSpPr>
          <p:nvPr>
            <p:ph type="title"/>
          </p:nvPr>
        </p:nvSpPr>
        <p:spPr>
          <a:xfrm>
            <a:off x="5289754" y="639097"/>
            <a:ext cx="6740321" cy="3686015"/>
          </a:xfrm>
        </p:spPr>
        <p:txBody>
          <a:bodyPr vert="horz" lIns="91440" tIns="45720" rIns="91440" bIns="45720" rtlCol="0" anchor="b">
            <a:normAutofit/>
          </a:bodyPr>
          <a:lstStyle/>
          <a:p>
            <a:pPr algn="ctr"/>
            <a:r>
              <a:rPr lang="en-US" sz="5000" dirty="0">
                <a:solidFill>
                  <a:schemeClr val="accent4"/>
                </a:solidFill>
              </a:rPr>
              <a:t>Sixteen Spaces</a:t>
            </a:r>
            <a:br>
              <a:rPr lang="en-US" sz="5000" dirty="0">
                <a:solidFill>
                  <a:schemeClr val="accent4"/>
                </a:solidFill>
              </a:rPr>
            </a:br>
            <a:r>
              <a:rPr lang="en-US" sz="5000" dirty="0">
                <a:solidFill>
                  <a:schemeClr val="accent4"/>
                </a:solidFill>
              </a:rPr>
              <a:t> </a:t>
            </a:r>
            <a:r>
              <a:rPr lang="en-US" sz="4000" dirty="0">
                <a:solidFill>
                  <a:schemeClr val="accent4"/>
                </a:solidFill>
              </a:rPr>
              <a:t>PM2.5 &gt;5.0 ugm/m</a:t>
            </a:r>
            <a:r>
              <a:rPr lang="en-US" sz="3200" baseline="30000" dirty="0">
                <a:solidFill>
                  <a:schemeClr val="accent4"/>
                </a:solidFill>
              </a:rPr>
              <a:t>3</a:t>
            </a:r>
            <a:r>
              <a:rPr lang="en-US" sz="4000" dirty="0">
                <a:solidFill>
                  <a:schemeClr val="accent4"/>
                </a:solidFill>
              </a:rPr>
              <a:t/>
            </a:r>
            <a:br>
              <a:rPr lang="en-US" sz="4000" dirty="0">
                <a:solidFill>
                  <a:schemeClr val="accent4"/>
                </a:solidFill>
              </a:rPr>
            </a:br>
            <a:r>
              <a:rPr lang="en-US" sz="2800" dirty="0">
                <a:solidFill>
                  <a:schemeClr val="accent4"/>
                </a:solidFill>
              </a:rPr>
              <a:t>Outside Reading = 2.0 ugm/m</a:t>
            </a:r>
            <a:r>
              <a:rPr lang="en-US" sz="2800" baseline="30000" dirty="0">
                <a:solidFill>
                  <a:schemeClr val="accent4"/>
                </a:solidFill>
              </a:rPr>
              <a:t>3</a:t>
            </a:r>
            <a:r>
              <a:rPr lang="en-US" sz="3600" dirty="0">
                <a:solidFill>
                  <a:schemeClr val="accent4"/>
                </a:solidFill>
              </a:rPr>
              <a:t/>
            </a:r>
            <a:br>
              <a:rPr lang="en-US" sz="3600" dirty="0">
                <a:solidFill>
                  <a:schemeClr val="accent4"/>
                </a:solidFill>
              </a:rPr>
            </a:br>
            <a:r>
              <a:rPr lang="en-US" sz="3600" b="1" dirty="0">
                <a:solidFill>
                  <a:schemeClr val="accent4"/>
                </a:solidFill>
              </a:rPr>
              <a:t>No students in Classrooms</a:t>
            </a:r>
          </a:p>
        </p:txBody>
      </p:sp>
      <p:sp>
        <p:nvSpPr>
          <p:cNvPr id="3" name="Text Placeholder 2">
            <a:extLst>
              <a:ext uri="{FF2B5EF4-FFF2-40B4-BE49-F238E27FC236}">
                <a16:creationId xmlns:a16="http://schemas.microsoft.com/office/drawing/2014/main" xmlns="" id="{9A743CFA-FD9A-443D-AC8E-FD49C524365F}"/>
              </a:ext>
            </a:extLst>
          </p:cNvPr>
          <p:cNvSpPr>
            <a:spLocks noGrp="1"/>
          </p:cNvSpPr>
          <p:nvPr>
            <p:ph type="body" idx="1"/>
          </p:nvPr>
        </p:nvSpPr>
        <p:spPr>
          <a:xfrm>
            <a:off x="6096001" y="4672739"/>
            <a:ext cx="5287346" cy="1021498"/>
          </a:xfrm>
        </p:spPr>
        <p:txBody>
          <a:bodyPr vert="horz" lIns="91440" tIns="45720" rIns="91440" bIns="45720" rtlCol="0">
            <a:normAutofit fontScale="85000" lnSpcReduction="20000"/>
          </a:bodyPr>
          <a:lstStyle/>
          <a:p>
            <a:pPr marL="342900" indent="-342900">
              <a:lnSpc>
                <a:spcPct val="90000"/>
              </a:lnSpc>
              <a:buFont typeface="Wingdings" panose="05000000000000000000" pitchFamily="2" charset="2"/>
              <a:buChar char="Ø"/>
            </a:pPr>
            <a:r>
              <a:rPr lang="en-US" sz="1900" dirty="0">
                <a:solidFill>
                  <a:schemeClr val="tx1">
                    <a:lumMod val="85000"/>
                    <a:lumOff val="15000"/>
                  </a:schemeClr>
                </a:solidFill>
              </a:rPr>
              <a:t>indicator of low air quality--deficient ventilation</a:t>
            </a:r>
          </a:p>
          <a:p>
            <a:pPr marL="342900" indent="-342900">
              <a:lnSpc>
                <a:spcPct val="90000"/>
              </a:lnSpc>
              <a:buFont typeface="Wingdings" panose="05000000000000000000" pitchFamily="2" charset="2"/>
              <a:buChar char="Ø"/>
            </a:pPr>
            <a:r>
              <a:rPr lang="en-US" sz="1900" dirty="0">
                <a:solidFill>
                  <a:schemeClr val="tx1">
                    <a:lumMod val="85000"/>
                    <a:lumOff val="15000"/>
                  </a:schemeClr>
                </a:solidFill>
              </a:rPr>
              <a:t>Airborne Respirable Particles concentrations above outside levels</a:t>
            </a:r>
          </a:p>
          <a:p>
            <a:pPr marL="342900" indent="-342900">
              <a:lnSpc>
                <a:spcPct val="90000"/>
              </a:lnSpc>
              <a:buFont typeface="Wingdings" panose="05000000000000000000" pitchFamily="2" charset="2"/>
              <a:buChar char="Ø"/>
            </a:pPr>
            <a:endParaRPr lang="en-US" sz="1900" dirty="0">
              <a:solidFill>
                <a:schemeClr val="tx1">
                  <a:lumMod val="85000"/>
                  <a:lumOff val="15000"/>
                </a:schemeClr>
              </a:solidFill>
            </a:endParaRPr>
          </a:p>
        </p:txBody>
      </p:sp>
      <p:pic>
        <p:nvPicPr>
          <p:cNvPr id="5" name="Picture 4" descr="Person writing on a board">
            <a:extLst>
              <a:ext uri="{FF2B5EF4-FFF2-40B4-BE49-F238E27FC236}">
                <a16:creationId xmlns:a16="http://schemas.microsoft.com/office/drawing/2014/main" xmlns="" id="{8431627A-059D-454B-93DD-2D6539F8DACB}"/>
              </a:ext>
            </a:extLst>
          </p:cNvPr>
          <p:cNvPicPr>
            <a:picLocks noChangeAspect="1"/>
          </p:cNvPicPr>
          <p:nvPr/>
        </p:nvPicPr>
        <p:blipFill rotWithShape="1">
          <a:blip r:embed="rId2"/>
          <a:srcRect l="45032" r="4951"/>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7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159828" y="2118050"/>
            <a:ext cx="6923315" cy="1576872"/>
          </a:xfrm>
        </p:spPr>
        <p:txBody>
          <a:bodyPr vert="horz" lIns="91440" tIns="45720" rIns="91440" bIns="45720" rtlCol="0" anchor="b">
            <a:normAutofit fontScale="90000"/>
          </a:bodyPr>
          <a:lstStyle/>
          <a:p>
            <a:r>
              <a:rPr lang="en-US" sz="6000" dirty="0">
                <a:solidFill>
                  <a:schemeClr val="accent4"/>
                </a:solidFill>
              </a:rPr>
              <a:t>Recommendations</a:t>
            </a:r>
            <a:br>
              <a:rPr lang="en-US" sz="6000" dirty="0">
                <a:solidFill>
                  <a:schemeClr val="accent4"/>
                </a:solidFill>
              </a:rPr>
            </a:br>
            <a:r>
              <a:rPr lang="en-US" sz="4000" dirty="0">
                <a:solidFill>
                  <a:schemeClr val="accent4"/>
                </a:solidFill>
              </a:rPr>
              <a:t>MTA IAQ ASSESSMENT </a:t>
            </a: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53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br>
              <a:rPr lang="en-US" dirty="0">
                <a:solidFill>
                  <a:srgbClr val="FFFFFF"/>
                </a:solidFill>
              </a:rPr>
            </a:br>
            <a:r>
              <a:rPr lang="en-US" sz="3600" dirty="0">
                <a:solidFill>
                  <a:srgbClr val="FFFFFF"/>
                </a:solidFill>
              </a:rPr>
              <a:t>Five General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3" y="2023963"/>
            <a:ext cx="10058400" cy="4209197"/>
          </a:xfrm>
        </p:spPr>
        <p:txBody>
          <a:bodyPr>
            <a:normAutofit/>
          </a:bodyPr>
          <a:lstStyle/>
          <a:p>
            <a:pPr>
              <a:lnSpc>
                <a:spcPct val="100000"/>
              </a:lnSpc>
            </a:pPr>
            <a:r>
              <a:rPr lang="en-US" sz="2000" dirty="0">
                <a:effectLst/>
                <a:latin typeface="Times New Roman" panose="02020603050405020304" pitchFamily="18" charset="0"/>
                <a:ea typeface="Calibri" panose="020F0502020204030204" pitchFamily="34" charset="0"/>
                <a:cs typeface="Arial" panose="020B0604020202020204" pitchFamily="34" charset="0"/>
              </a:rPr>
              <a:t>1. UPDATE HVAC SYSTEM	 </a:t>
            </a:r>
          </a:p>
          <a:p>
            <a:pPr>
              <a:lnSpc>
                <a:spcPct val="100000"/>
              </a:lnSpc>
            </a:pPr>
            <a:r>
              <a:rPr lang="en-US" sz="2000" dirty="0">
                <a:effectLst/>
                <a:latin typeface="Times New Roman" panose="02020603050405020304" pitchFamily="18" charset="0"/>
                <a:ea typeface="Calibri" panose="020F0502020204030204" pitchFamily="34" charset="0"/>
                <a:cs typeface="Arial" panose="020B0604020202020204" pitchFamily="34" charset="0"/>
              </a:rPr>
              <a:t>Sixty percent (60%) of the academic spaces ( including 17 classrooms) assessed are below the basic guideline of 4 Air Changes  per hour (&gt; 4ACH). </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Ventilation</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improvement in  these classrooms and offices should be a priority</a:t>
            </a:r>
          </a:p>
          <a:p>
            <a:pPr>
              <a:lnSpc>
                <a:spcPct val="100000"/>
              </a:lnSpc>
            </a:pPr>
            <a:r>
              <a:rPr lang="en-US" sz="2000" dirty="0">
                <a:latin typeface="Times New Roman" panose="02020603050405020304" pitchFamily="18" charset="0"/>
                <a:ea typeface="Calibri" panose="020F0502020204030204" pitchFamily="34" charset="0"/>
                <a:cs typeface="Arial" panose="020B0604020202020204" pitchFamily="34" charset="0"/>
              </a:rPr>
              <a:t>2. INCREASE SUPPLY AIR	</a:t>
            </a:r>
          </a:p>
          <a:p>
            <a:pPr>
              <a:lnSpc>
                <a:spcPct val="100000"/>
              </a:lnSpc>
            </a:pPr>
            <a:r>
              <a:rPr lang="en-US" sz="2000" dirty="0">
                <a:effectLst/>
                <a:latin typeface="Times New Roman" panose="02020603050405020304" pitchFamily="18" charset="0"/>
                <a:ea typeface="Calibri" panose="020F0502020204030204" pitchFamily="34" charset="0"/>
                <a:cs typeface="Arial" panose="020B0604020202020204" pitchFamily="34" charset="0"/>
              </a:rPr>
              <a:t>Investigate if additional fresh air can be supplied immediately to highly occupied classrooms by increasing the power of the ventilation fans of the  twelve H &amp; C units. </a:t>
            </a:r>
          </a:p>
          <a:p>
            <a:pPr>
              <a:lnSpc>
                <a:spcPct val="10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3.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CONDUCT OVERALL EVALUATION OF HAVC SYSTEM	</a:t>
            </a:r>
          </a:p>
          <a:p>
            <a:pPr>
              <a:lnSpc>
                <a:spcPct val="10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preparation to an overhaul of supply air capacity, UMASS Boston should consider engaging an engineering consulting  firm for advice and to conduct a building-wide HVAC assessment.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625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r>
              <a:rPr lang="en-US" sz="4800" dirty="0">
                <a:solidFill>
                  <a:srgbClr val="FFFFFF"/>
                </a:solidFill>
              </a:rPr>
              <a:t> </a:t>
            </a:r>
            <a:r>
              <a:rPr lang="en-US" sz="3600" dirty="0">
                <a:solidFill>
                  <a:srgbClr val="FFFFFF"/>
                </a:solidFill>
              </a:rPr>
              <a:t>Five General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3" y="2023963"/>
            <a:ext cx="10058400" cy="4209197"/>
          </a:xfrm>
        </p:spPr>
        <p:txBody>
          <a:bodyPr>
            <a:normAutofit fontScale="92500" lnSpcReduction="10000"/>
          </a:bodyPr>
          <a:lstStyle/>
          <a:p>
            <a:pPr marL="0" marR="0" indent="44958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0000"/>
                </a:solidFill>
                <a:effectLst/>
                <a:latin typeface="Times New Roman" panose="02020603050405020304" pitchFamily="18" charset="0"/>
                <a:ea typeface="Times New Roman" panose="02020603050405020304" pitchFamily="18" charset="0"/>
              </a:rPr>
              <a:t>3. BALANCING HVAC SYSTEM		</a:t>
            </a:r>
          </a:p>
          <a:p>
            <a:pPr marL="0" marR="0" indent="449580"/>
            <a:r>
              <a:rPr lang="en-US" sz="2400" dirty="0">
                <a:solidFill>
                  <a:srgbClr val="000000"/>
                </a:solidFill>
                <a:effectLst/>
                <a:latin typeface="Times New Roman" panose="02020603050405020304" pitchFamily="18" charset="0"/>
                <a:ea typeface="Times New Roman" panose="02020603050405020304" pitchFamily="18" charset="0"/>
              </a:rPr>
              <a:t>Have the HVAC system balanced every 5 years in accordance with SMACNA recommendations (SMACNA, 1994). Balancing requires adjusting in supply and exhaust air flows to school spaces to achieve &gt; 4 ACH, and the removal of obstructions and cleaning of fans and air ducts.</a:t>
            </a:r>
            <a:endParaRPr lang="es-CO" sz="2400" dirty="0">
              <a:effectLst/>
              <a:latin typeface="Times New Roman" panose="02020603050405020304" pitchFamily="18" charset="0"/>
              <a:ea typeface="Times New Roman" panose="02020603050405020304" pitchFamily="18" charset="0"/>
            </a:endParaRPr>
          </a:p>
          <a:p>
            <a:pPr marL="0" marR="0" indent="449580"/>
            <a:r>
              <a:rPr lang="en-US" sz="2400" dirty="0">
                <a:effectLst/>
                <a:latin typeface="Times New Roman" panose="02020603050405020304" pitchFamily="18" charset="0"/>
                <a:ea typeface="Times New Roman" panose="02020603050405020304" pitchFamily="18" charset="0"/>
              </a:rPr>
              <a:t>4. SUPPLEMENT WITH PORTABLE AIR PURIFIERS		</a:t>
            </a:r>
          </a:p>
          <a:p>
            <a:pPr marL="0" marR="0" indent="449580"/>
            <a:r>
              <a:rPr lang="en-US" sz="2400" dirty="0">
                <a:effectLst/>
                <a:latin typeface="Times New Roman" panose="02020603050405020304" pitchFamily="18" charset="0"/>
                <a:ea typeface="Times New Roman" panose="02020603050405020304" pitchFamily="18" charset="0"/>
              </a:rPr>
              <a:t>Although the priority is for the HVAC system to achieve 4 ACH, portable air purifiers with HEPA filters may be used to supplement air supplied by the HVAC system. The size of the portable air cleaner should be appropriate to meet 4 ACH.  Use the tool </a:t>
            </a:r>
            <a:r>
              <a:rPr lang="en-US" sz="2400" u="sng" dirty="0">
                <a:solidFill>
                  <a:srgbClr val="0000FF"/>
                </a:solidFill>
                <a:effectLst/>
                <a:latin typeface="Times New Roman" panose="02020603050405020304" pitchFamily="18" charset="0"/>
                <a:ea typeface="Times New Roman" panose="02020603050405020304" pitchFamily="18" charset="0"/>
                <a:hlinkClick r:id="rId2"/>
              </a:rPr>
              <a:t>https://tinyurl.com/portableaircleanertool</a:t>
            </a:r>
            <a:r>
              <a:rPr lang="en-US" sz="2400" dirty="0">
                <a:effectLst/>
                <a:latin typeface="Times New Roman" panose="02020603050405020304" pitchFamily="18" charset="0"/>
                <a:ea typeface="Times New Roman" panose="02020603050405020304" pitchFamily="18" charset="0"/>
              </a:rPr>
              <a:t> to purchase the correct portable air purifiers</a:t>
            </a:r>
          </a:p>
          <a:p>
            <a:pPr marL="0" marR="0" indent="449580"/>
            <a:endParaRPr lang="es-CO" sz="18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703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r>
              <a:rPr lang="en-US" sz="4800" dirty="0">
                <a:solidFill>
                  <a:srgbClr val="FFFFFF"/>
                </a:solidFill>
              </a:rPr>
              <a:t> </a:t>
            </a:r>
            <a:r>
              <a:rPr lang="en-US" sz="3600" dirty="0">
                <a:solidFill>
                  <a:srgbClr val="FFFFFF"/>
                </a:solidFill>
              </a:rPr>
              <a:t>Five General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3" y="2023963"/>
            <a:ext cx="10058400" cy="4209197"/>
          </a:xfrm>
        </p:spPr>
        <p:txBody>
          <a:bodyPr>
            <a:normAutofit/>
          </a:bodyPr>
          <a:lstStyle/>
          <a:p>
            <a:pPr marL="0" indent="44958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449580"/>
            <a:r>
              <a:rPr lang="en-US" sz="2400" dirty="0">
                <a:solidFill>
                  <a:srgbClr val="000000"/>
                </a:solidFill>
                <a:effectLst/>
                <a:latin typeface="Times New Roman" panose="02020603050405020304" pitchFamily="18" charset="0"/>
                <a:ea typeface="Times New Roman" panose="02020603050405020304" pitchFamily="18" charset="0"/>
              </a:rPr>
              <a:t> 5. COVERING COSTS OF IMPROVEMENTS		</a:t>
            </a:r>
          </a:p>
          <a:p>
            <a:pPr marL="0" indent="449580"/>
            <a:r>
              <a:rPr lang="en-US" sz="2400" dirty="0">
                <a:solidFill>
                  <a:srgbClr val="000000"/>
                </a:solidFill>
                <a:effectLst/>
                <a:latin typeface="Times New Roman" panose="02020603050405020304" pitchFamily="18" charset="0"/>
                <a:ea typeface="Times New Roman" panose="02020603050405020304" pitchFamily="18" charset="0"/>
              </a:rPr>
              <a:t>UMASS Boston should apply for federal and state funds earmarked for ventilation improvements related to the COVID Pandemic. The U.S. Department of Education has released new guidance encouraging the use of American Rescue Plan (ARP) funds to improve ventilation systems and make other indoor air quality improvements in schools. More information can be found at these link </a:t>
            </a:r>
            <a:r>
              <a:rPr lang="en-US" sz="2400" u="sng" dirty="0">
                <a:solidFill>
                  <a:srgbClr val="0000FF"/>
                </a:solidFill>
                <a:effectLst/>
                <a:latin typeface="Times New Roman" panose="02020603050405020304" pitchFamily="18" charset="0"/>
                <a:ea typeface="Times New Roman" panose="02020603050405020304" pitchFamily="18" charset="0"/>
                <a:hlinkClick r:id="rId2"/>
              </a:rPr>
              <a:t>https://www.ed.gov/coronavirus/improving-ventilation</a:t>
            </a:r>
            <a:r>
              <a:rPr lang="en-US" sz="2400" dirty="0">
                <a:effectLst/>
                <a:latin typeface="Times New Roman" panose="02020603050405020304" pitchFamily="18" charset="0"/>
                <a:ea typeface="Times New Roman" panose="02020603050405020304" pitchFamily="18" charset="0"/>
              </a:rPr>
              <a:t> .</a:t>
            </a:r>
            <a:endParaRPr lang="es-CO" sz="2400" dirty="0">
              <a:effectLst/>
              <a:latin typeface="Times New Roman" panose="02020603050405020304" pitchFamily="18" charset="0"/>
              <a:ea typeface="Times New Roman" panose="02020603050405020304" pitchFamily="18" charset="0"/>
            </a:endParaRPr>
          </a:p>
          <a:p>
            <a:pPr marL="0" marR="0" indent="449580"/>
            <a:endParaRPr lang="es-CO" sz="18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778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r>
              <a:rPr lang="en-US" sz="4800" dirty="0">
                <a:solidFill>
                  <a:srgbClr val="FFFFFF"/>
                </a:solidFill>
              </a:rPr>
              <a:t> </a:t>
            </a:r>
            <a:r>
              <a:rPr lang="en-US" sz="3600" dirty="0">
                <a:solidFill>
                  <a:srgbClr val="FFFFFF"/>
                </a:solidFill>
              </a:rPr>
              <a:t>Five Specific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2" y="2023963"/>
            <a:ext cx="10724923" cy="4209197"/>
          </a:xfrm>
        </p:spPr>
        <p:txBody>
          <a:bodyPr>
            <a:normAutofit fontScale="92500"/>
          </a:bodyPr>
          <a:lstStyle/>
          <a:p>
            <a:pPr marL="0" indent="449580"/>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SUPPLY AIR IMPROVEMENTS ON UNDERVENTILATED ROOMS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635508" lvl="1" indent="-342900">
              <a:buFont typeface="Wingdings" panose="05000000000000000000" pitchFamily="2" charset="2"/>
              <a:buChar char="Ø"/>
            </a:pP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Twenty one priority places (&lt;4 ACHs) require supply air increases:  Six </a:t>
            </a: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classrooms  and three offices in the 1</a:t>
            </a:r>
            <a:r>
              <a:rPr lang="en-US"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 Floor;    Four classroom on the 2</a:t>
            </a:r>
            <a:r>
              <a:rPr lang="en-US"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 floor,  Three classrooms and one office on the 3</a:t>
            </a:r>
            <a:r>
              <a:rPr lang="en-US"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 Floor; One classroom/lab on the fourth floor  </a:t>
            </a:r>
          </a:p>
          <a:p>
            <a:pPr marL="292608" lvl="1" indent="0">
              <a:buNone/>
            </a:pPr>
            <a:endParaRPr lang="en-US" sz="24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35508" lvl="1" indent="-342900">
              <a:buFont typeface="Wingdings" panose="05000000000000000000" pitchFamily="2" charset="2"/>
              <a:buChar char="Ø"/>
            </a:pP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In the interim, HEPA Portable Air Cleaning devices must be considered.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Of special concern is that seventeen of these spaces are active  Classrooms/Labs. Those classrooms require immediate intervention.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ClrTx/>
              <a:buFont typeface="+mj-lt"/>
              <a:buAutoNum type="arabicPeriod"/>
            </a:pPr>
            <a:endParaRPr lang="es-CO" sz="24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226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r>
              <a:rPr lang="en-US" sz="4800" dirty="0">
                <a:solidFill>
                  <a:srgbClr val="FFFFFF"/>
                </a:solidFill>
              </a:rPr>
              <a:t> </a:t>
            </a:r>
            <a:r>
              <a:rPr lang="en-US" sz="3600" dirty="0">
                <a:solidFill>
                  <a:srgbClr val="FFFFFF"/>
                </a:solidFill>
              </a:rPr>
              <a:t>Five Specific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2" y="2023963"/>
            <a:ext cx="10724923" cy="4209197"/>
          </a:xfrm>
        </p:spPr>
        <p:txBody>
          <a:bodyPr>
            <a:normAutofit fontScale="92500" lnSpcReduction="10000"/>
          </a:bodyPr>
          <a:lstStyle/>
          <a:p>
            <a:pPr marL="0" marR="0">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1800" kern="1200" dirty="0">
                <a:effectLst/>
                <a:latin typeface="Times New Roman" panose="02020603050405020304" pitchFamily="18" charset="0"/>
                <a:ea typeface="Calibri" panose="020F0502020204030204" pitchFamily="34" charset="0"/>
                <a:cs typeface="Arial" panose="020B0604020202020204" pitchFamily="34" charset="0"/>
              </a:rPr>
              <a:t>BATHROOM VENTILATION IMPROVEMENTS	</a:t>
            </a:r>
          </a:p>
          <a:p>
            <a:pPr marL="0" marR="0" indent="0">
              <a:lnSpc>
                <a:spcPct val="107000"/>
              </a:lnSpc>
              <a:spcBef>
                <a:spcPts val="0"/>
              </a:spcBef>
              <a:spcAft>
                <a:spcPts val="800"/>
              </a:spcAft>
              <a:buNone/>
            </a:pP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The lack of ventilation in the women’s bathroom on the 6</a:t>
            </a:r>
            <a:r>
              <a:rPr lang="en-US"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 Floor ( Room 6-99) should be remedy as soon as possible.  Also, Men’s bathroom on the first floor (1-18)</a:t>
            </a:r>
          </a:p>
          <a:p>
            <a:pPr marL="0" marR="0">
              <a:lnSpc>
                <a:spcPct val="107000"/>
              </a:lnSpc>
              <a:spcBef>
                <a:spcPts val="0"/>
              </a:spcBef>
              <a:spcAft>
                <a:spcPts val="800"/>
              </a:spcAft>
            </a:pP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200" dirty="0">
                <a:effectLst/>
                <a:latin typeface="Times New Roman" panose="02020603050405020304" pitchFamily="18" charset="0"/>
                <a:ea typeface="Calibri" panose="020F0502020204030204" pitchFamily="34" charset="0"/>
                <a:cs typeface="Times New Roman" panose="02020603050405020304" pitchFamily="18" charset="0"/>
              </a:rPr>
              <a:t>Recommendations for safe bathrooms are listed below.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Ø"/>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Bathrooms should be kept under negative pressure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Ø"/>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Keep toilet room doors closed, even when not in use.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Ø"/>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Put the toilet seat lid down, if there is one, before flushing.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Ø"/>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Vent separately where possible ( vent directly outdoors and run fan continuously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ClrTx/>
              <a:buFont typeface="Wingdings" panose="05000000000000000000" pitchFamily="2" charset="2"/>
              <a:buChar char="Ø"/>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Keep bathroom windows closed (open windows could lead to re-entrainment)  of air into other parts of the building.</a:t>
            </a:r>
          </a:p>
          <a:p>
            <a:pPr marR="0" lvl="0">
              <a:lnSpc>
                <a:spcPct val="107000"/>
              </a:lnSpc>
              <a:spcBef>
                <a:spcPts val="0"/>
              </a:spcBef>
              <a:spcAft>
                <a:spcPts val="800"/>
              </a:spcAft>
              <a:buClrTx/>
              <a:buFont typeface="Wingdings" panose="05000000000000000000" pitchFamily="2" charset="2"/>
              <a:buChar char="Ø"/>
            </a:pPr>
            <a:r>
              <a:rPr lang="en-US" sz="2400" dirty="0">
                <a:latin typeface="Times New Roman" panose="02020603050405020304" pitchFamily="18" charset="0"/>
                <a:ea typeface="Calibri" panose="020F0502020204030204" pitchFamily="34" charset="0"/>
                <a:cs typeface="Times New Roman" panose="02020603050405020304" pitchFamily="18" charset="0"/>
              </a:rPr>
              <a:t>Consider limiting the number of occupants at any one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sz="24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209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r>
              <a:rPr lang="en-US" sz="4800" dirty="0">
                <a:solidFill>
                  <a:srgbClr val="FFFFFF"/>
                </a:solidFill>
              </a:rPr>
              <a:t> </a:t>
            </a:r>
            <a:r>
              <a:rPr lang="en-US" sz="3600" dirty="0">
                <a:solidFill>
                  <a:srgbClr val="FFFFFF"/>
                </a:solidFill>
              </a:rPr>
              <a:t>Five Specific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2" y="2023963"/>
            <a:ext cx="10724923" cy="4209197"/>
          </a:xfrm>
        </p:spPr>
        <p:txBody>
          <a:bodyPr>
            <a:normAutofit/>
          </a:bodyPr>
          <a:lstStyle/>
          <a:p>
            <a:pPr marL="0">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s-CO" sz="1800" dirty="0">
                <a:effectLst/>
                <a:latin typeface="Times New Roman" panose="02020603050405020304" pitchFamily="18" charset="0"/>
                <a:ea typeface="Times New Roman" panose="02020603050405020304" pitchFamily="18" charset="0"/>
                <a:cs typeface="Arial" panose="020B0604020202020204" pitchFamily="34" charset="0"/>
              </a:rPr>
              <a:t>HIGH CO2 CONCENTRATION ON ACADEMIC SPACES	</a:t>
            </a:r>
          </a:p>
          <a:p>
            <a:pPr marL="0" indent="0">
              <a:lnSpc>
                <a:spcPct val="107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UMASS Boston should consider conducting a full CO2 concentration survey in all academic spaces with rooms occupied  in classes and laboratories. Seven out of 35 spaces are above the MDPH recommendation of 800 ppm. </a:t>
            </a: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This in spite of the fact that all rooms evaluated were unoccupied </a:t>
            </a:r>
          </a:p>
          <a:p>
            <a:pPr marL="0" indent="0">
              <a:lnSpc>
                <a:spcPct val="107000"/>
              </a:lnSpc>
              <a:spcBef>
                <a:spcPts val="0"/>
              </a:spcBef>
              <a:spcAft>
                <a:spcPts val="800"/>
              </a:spcAft>
              <a:buNone/>
            </a:pPr>
            <a:r>
              <a:rPr lang="es-CO" sz="2000" u="sng" dirty="0">
                <a:latin typeface="Times New Roman" panose="02020603050405020304" pitchFamily="18" charset="0"/>
                <a:ea typeface="Calibri" panose="020F0502020204030204" pitchFamily="34"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s-CO" sz="2000" dirty="0">
                <a:latin typeface="Times New Roman" panose="02020603050405020304" pitchFamily="18" charset="0"/>
                <a:ea typeface="Times New Roman" panose="02020603050405020304" pitchFamily="18" charset="0"/>
                <a:cs typeface="Arial" panose="020B0604020202020204" pitchFamily="34" charset="0"/>
              </a:rPr>
              <a:t>4. </a:t>
            </a:r>
            <a:r>
              <a:rPr lang="es-CO" sz="2000" dirty="0">
                <a:effectLst/>
                <a:latin typeface="Times New Roman" panose="02020603050405020304" pitchFamily="18" charset="0"/>
                <a:ea typeface="Times New Roman" panose="02020603050405020304" pitchFamily="18" charset="0"/>
                <a:cs typeface="Arial" panose="020B0604020202020204" pitchFamily="34" charset="0"/>
              </a:rPr>
              <a:t>PARTICULATES PM2.5 IN ACADEMIC SPACES	</a:t>
            </a:r>
          </a:p>
          <a:p>
            <a:pPr marL="0" indent="0">
              <a:lnSpc>
                <a:spcPct val="107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Air supply must increase in the 16 academic spaces (out of 35- 46%) where concentrations ranged from 2,5 to 23 ugm/m3 PM2.5. This elevated level of particles raises concerns  -that because of their size – they could be carriers of SAR-Cov-19 viral particles, increasing the risk of infection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sz="24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348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585D21C-3D63-4BD1-BE90-9680D6712C98}"/>
              </a:ext>
            </a:extLst>
          </p:cNvPr>
          <p:cNvSpPr>
            <a:spLocks noGrp="1"/>
          </p:cNvSpPr>
          <p:nvPr>
            <p:ph idx="1"/>
          </p:nvPr>
        </p:nvSpPr>
        <p:spPr>
          <a:xfrm>
            <a:off x="475861" y="149290"/>
            <a:ext cx="7977674" cy="5719803"/>
          </a:xfrm>
        </p:spPr>
        <p:txBody>
          <a:bodyPr>
            <a:normAutofit fontScale="85000" lnSpcReduction="20000"/>
          </a:bodyPr>
          <a:lstStyle/>
          <a:p>
            <a:pPr marL="0" marR="0" indent="0">
              <a:lnSpc>
                <a:spcPct val="100000"/>
              </a:lnSpc>
              <a:spcBef>
                <a:spcPts val="0"/>
              </a:spcBef>
              <a:spcAft>
                <a:spcPts val="0"/>
              </a:spcAft>
              <a:buNone/>
            </a:pPr>
            <a:endParaRPr lang="es-CO" sz="1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sz="2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Steve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Striffler</a:t>
            </a:r>
            <a:r>
              <a:rPr lang="en-US" sz="2800" dirty="0">
                <a:effectLst/>
                <a:latin typeface="Times New Roman" panose="02020603050405020304" pitchFamily="18" charset="0"/>
                <a:ea typeface="Calibri" panose="020F0502020204030204" pitchFamily="34" charset="0"/>
                <a:cs typeface="Arial" panose="020B0604020202020204" pitchFamily="34" charset="0"/>
              </a:rPr>
              <a:t>,  President, Faculty Staff Union (FSU) UMB</a:t>
            </a: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err="1" smtClean="0">
                <a:effectLst/>
                <a:latin typeface="Times New Roman" panose="02020603050405020304" pitchFamily="18" charset="0"/>
                <a:ea typeface="Calibri" panose="020F0502020204030204" pitchFamily="34" charset="0"/>
                <a:cs typeface="Arial" panose="020B0604020202020204" pitchFamily="34" charset="0"/>
              </a:rPr>
              <a:t>Anneta</a:t>
            </a:r>
            <a:r>
              <a:rPr lang="en-US" sz="28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Argyres</a:t>
            </a:r>
            <a:r>
              <a:rPr lang="en-US" sz="2800" dirty="0">
                <a:effectLst/>
                <a:latin typeface="Times New Roman" panose="02020603050405020304" pitchFamily="18" charset="0"/>
                <a:ea typeface="Calibri" panose="020F0502020204030204" pitchFamily="34" charset="0"/>
                <a:cs typeface="Arial" panose="020B0604020202020204" pitchFamily="34" charset="0"/>
              </a:rPr>
              <a:t>,  President, PSU, UMB</a:t>
            </a:r>
          </a:p>
          <a:p>
            <a:pPr marL="0" marR="0" indent="0">
              <a:lnSpc>
                <a:spcPct val="100000"/>
              </a:lnSpc>
              <a:spcBef>
                <a:spcPts val="0"/>
              </a:spcBef>
              <a:spcAft>
                <a:spcPts val="0"/>
              </a:spcAft>
              <a:buNone/>
            </a:pP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Mary Jo Connelly, PSU Organizer</a:t>
            </a:r>
          </a:p>
          <a:p>
            <a:pPr marL="0" marR="0" indent="0">
              <a:lnSpc>
                <a:spcPct val="100000"/>
              </a:lnSpc>
              <a:spcBef>
                <a:spcPts val="0"/>
              </a:spcBef>
              <a:spcAft>
                <a:spcPts val="0"/>
              </a:spcAft>
              <a:buNone/>
            </a:pP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Dennis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Piechota</a:t>
            </a:r>
            <a:r>
              <a:rPr lang="en-US" sz="2800" dirty="0">
                <a:effectLst/>
                <a:latin typeface="Times New Roman" panose="02020603050405020304" pitchFamily="18" charset="0"/>
                <a:ea typeface="Calibri" panose="020F0502020204030204" pitchFamily="34" charset="0"/>
                <a:cs typeface="Arial" panose="020B0604020202020204" pitchFamily="34" charset="0"/>
              </a:rPr>
              <a:t>, FSU Member</a:t>
            </a: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 </a:t>
            </a:r>
          </a:p>
          <a:p>
            <a:pPr marL="0" marR="0">
              <a:lnSpc>
                <a:spcPct val="100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00000"/>
              </a:lnSpc>
              <a:spcBef>
                <a:spcPts val="0"/>
              </a:spcBef>
              <a:spcAft>
                <a:spcPts val="0"/>
              </a:spcAft>
            </a:pP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Michael P. Kearns,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Assoc.Vice</a:t>
            </a:r>
            <a:r>
              <a:rPr lang="en-US" sz="2800" dirty="0">
                <a:effectLst/>
                <a:latin typeface="Times New Roman" panose="02020603050405020304" pitchFamily="18" charset="0"/>
                <a:ea typeface="Calibri" panose="020F0502020204030204" pitchFamily="34" charset="0"/>
                <a:cs typeface="Arial" panose="020B0604020202020204" pitchFamily="34" charset="0"/>
              </a:rPr>
              <a:t> Chancellor Facilities UMB</a:t>
            </a:r>
          </a:p>
          <a:p>
            <a:pPr marL="0" marR="0" indent="0">
              <a:lnSpc>
                <a:spcPct val="100000"/>
              </a:lnSpc>
              <a:spcBef>
                <a:spcPts val="0"/>
              </a:spcBef>
              <a:spcAft>
                <a:spcPts val="0"/>
              </a:spcAft>
              <a:buNone/>
            </a:pP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Joel Posner,  Senior Director of Labor Relations, UMB</a:t>
            </a:r>
          </a:p>
          <a:p>
            <a:pPr marL="0" marR="0" indent="0">
              <a:lnSpc>
                <a:spcPct val="100000"/>
              </a:lnSpc>
              <a:spcBef>
                <a:spcPts val="0"/>
              </a:spcBef>
              <a:spcAft>
                <a:spcPts val="0"/>
              </a:spcAft>
              <a:buNone/>
            </a:pP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David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Torrice</a:t>
            </a:r>
            <a:r>
              <a:rPr lang="en-US" sz="2800" dirty="0">
                <a:effectLst/>
                <a:latin typeface="Times New Roman" panose="02020603050405020304" pitchFamily="18" charset="0"/>
                <a:ea typeface="Calibri" panose="020F0502020204030204" pitchFamily="34" charset="0"/>
                <a:cs typeface="Arial" panose="020B0604020202020204" pitchFamily="34" charset="0"/>
              </a:rPr>
              <a:t>,  Deputy Director Facilities &amp;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Operations,UMB</a:t>
            </a: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CO"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CO" sz="1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CO"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pPr>
            <a:endParaRPr lang="en-US" sz="1000" dirty="0"/>
          </a:p>
        </p:txBody>
      </p:sp>
      <p:sp>
        <p:nvSpPr>
          <p:cNvPr id="19" name="Rectangle 18">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4150" y="-1"/>
            <a:ext cx="4050791"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70FA2369-10B3-4A99-93ED-036A92FD9C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a:extLst>
              <a:ext uri="{FF2B5EF4-FFF2-40B4-BE49-F238E27FC236}">
                <a16:creationId xmlns:a16="http://schemas.microsoft.com/office/drawing/2014/main" xmlns="" id="{A6237C02-C252-40FD-A004-DFC636EF60FC}"/>
              </a:ext>
            </a:extLst>
          </p:cNvPr>
          <p:cNvSpPr txBox="1"/>
          <p:nvPr/>
        </p:nvSpPr>
        <p:spPr>
          <a:xfrm>
            <a:off x="8294914" y="2136710"/>
            <a:ext cx="3757127" cy="1200329"/>
          </a:xfrm>
          <a:prstGeom prst="rect">
            <a:avLst/>
          </a:prstGeom>
          <a:noFill/>
        </p:spPr>
        <p:txBody>
          <a:bodyPr wrap="square">
            <a:spAutoFit/>
          </a:bodyPr>
          <a:lstStyle/>
          <a:p>
            <a:endParaRPr lang="en-US" sz="3600" b="1" dirty="0">
              <a:solidFill>
                <a:schemeClr val="bg1"/>
              </a:solidFill>
            </a:endParaRPr>
          </a:p>
          <a:p>
            <a:r>
              <a:rPr lang="en-US" sz="3600" b="1" dirty="0">
                <a:solidFill>
                  <a:schemeClr val="bg1"/>
                </a:solidFill>
              </a:rPr>
              <a:t>Acknowledgments</a:t>
            </a:r>
          </a:p>
        </p:txBody>
      </p:sp>
    </p:spTree>
    <p:extLst>
      <p:ext uri="{BB962C8B-B14F-4D97-AF65-F5344CB8AC3E}">
        <p14:creationId xmlns:p14="http://schemas.microsoft.com/office/powerpoint/2010/main" val="52998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r>
              <a:rPr lang="es-CO" dirty="0">
                <a:solidFill>
                  <a:srgbClr val="FFFFFF"/>
                </a:solidFill>
              </a:rPr>
              <a:t/>
            </a:r>
            <a:br>
              <a:rPr lang="es-CO" dirty="0">
                <a:solidFill>
                  <a:srgbClr val="FFFFFF"/>
                </a:solidFill>
              </a:rPr>
            </a:br>
            <a:r>
              <a:rPr lang="en-US" sz="3600" dirty="0">
                <a:solidFill>
                  <a:srgbClr val="FFFFFF"/>
                </a:solidFill>
              </a:rPr>
              <a:t>Five Specific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2" y="2023963"/>
            <a:ext cx="10724923" cy="4209197"/>
          </a:xfrm>
        </p:spPr>
        <p:txBody>
          <a:bodyPr>
            <a:normAutofit fontScale="92500" lnSpcReduction="20000"/>
          </a:bodyPr>
          <a:lstStyle/>
          <a:p>
            <a:pPr marL="0" marR="0">
              <a:lnSpc>
                <a:spcPct val="107000"/>
              </a:lnSpc>
              <a:spcBef>
                <a:spcPts val="0"/>
              </a:spcBef>
              <a:spcAft>
                <a:spcPts val="8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1800" dirty="0">
                <a:effectLst/>
                <a:latin typeface="Times New Roman" panose="02020603050405020304" pitchFamily="18" charset="0"/>
                <a:ea typeface="Calibri" panose="020F0502020204030204" pitchFamily="34" charset="0"/>
                <a:cs typeface="Arial" panose="020B0604020202020204" pitchFamily="34" charset="0"/>
              </a:rPr>
              <a:t>GENERAL RECCOMENDATIONS FOR EVALUATING HVAC SYSTEMS</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0" marR="0" indent="449580" fontAlgn="base">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Work with an HVAC contractor to determine if additional fresh air can be supplied to the 1</a:t>
            </a:r>
            <a:r>
              <a:rPr lang="en-US" sz="18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st</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a:t>
            </a:r>
            <a:r>
              <a:rPr lang="en-US" sz="18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nd</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3</a:t>
            </a:r>
            <a:r>
              <a:rPr lang="en-US" sz="18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rd</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floor.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0" marR="0" indent="449580" fontAlgn="base">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indent="449580" fontAlgn="base">
              <a:lnSpc>
                <a:spcPct val="107000"/>
              </a:lnSpc>
              <a:spcBef>
                <a:spcPts val="0"/>
              </a:spcBef>
              <a:spcAft>
                <a:spcPts val="0"/>
              </a:spcAft>
            </a:pPr>
            <a:r>
              <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*Visibly inspect the air ducts.  Ducts can also get filled with dust, which can impact the proper flow of air.  If needed, clean the ductwork. Duct work may develop cracks and holes where air might be escaping. Change filters on a regular basis. </a:t>
            </a:r>
          </a:p>
          <a:p>
            <a:pPr marL="0" indent="449580" fontAlgn="base">
              <a:lnSpc>
                <a:spcPct val="107000"/>
              </a:lnSpc>
              <a:spcBef>
                <a:spcPts val="0"/>
              </a:spcBef>
              <a:spcAft>
                <a:spcPts val="0"/>
              </a:spcAft>
            </a:pP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indent="449580" fontAlgn="base">
              <a:lnSpc>
                <a:spcPct val="107000"/>
              </a:lnSpc>
              <a:spcBef>
                <a:spcPts val="0"/>
              </a:spcBef>
              <a:spcAft>
                <a:spcPts val="0"/>
              </a:spcAft>
            </a:pPr>
            <a:r>
              <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 Examine the fan speed and set multiple speed connections properly. Check the performance of all mechanical systems in the air handlers. </a:t>
            </a:r>
            <a:r>
              <a:rPr lang="en-US" sz="1800" dirty="0">
                <a:solidFill>
                  <a:srgbClr val="000000"/>
                </a:solidFill>
                <a:latin typeface="Times New Roman" panose="02020603050405020304" pitchFamily="18" charset="0"/>
                <a:ea typeface="Calibri" panose="020F0502020204030204" pitchFamily="34" charset="0"/>
                <a:cs typeface="Arial" panose="020B0604020202020204" pitchFamily="34" charset="0"/>
              </a:rPr>
              <a:t>Clear any debris from outdoor units</a:t>
            </a:r>
            <a:r>
              <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Heat pumps and air conditioning units located outside can collect debris which compromises efficient air flow throughout the system. C</a:t>
            </a:r>
            <a:r>
              <a:rPr lang="en-US" sz="1800" dirty="0">
                <a:solidFill>
                  <a:srgbClr val="000000"/>
                </a:solidFill>
                <a:latin typeface="Times New Roman" panose="02020603050405020304" pitchFamily="18" charset="0"/>
                <a:ea typeface="Calibri" panose="020F0502020204030204" pitchFamily="34" charset="0"/>
                <a:cs typeface="Arial" panose="020B0604020202020204" pitchFamily="34" charset="0"/>
              </a:rPr>
              <a:t>hange filters if necessary. </a:t>
            </a:r>
            <a:r>
              <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Inspect the systems coils and clean them if necessary. If the current primary fan does not have the power to push air through long or complicate ductwork, fans can be replaced, or air booster fans installed. </a:t>
            </a:r>
          </a:p>
          <a:p>
            <a:pPr marL="0" indent="0" fontAlgn="base">
              <a:lnSpc>
                <a:spcPct val="107000"/>
              </a:lnSpc>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indent="0" fontAlgn="base">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marR="0" indent="449580" fontAlgn="base">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Check performance of electrical systems</a:t>
            </a:r>
            <a:r>
              <a:rPr lang="en-US" sz="1800" dirty="0">
                <a:solidFill>
                  <a:srgbClr val="000000"/>
                </a:solidFill>
                <a:latin typeface="Times New Roman" panose="02020603050405020304" pitchFamily="18" charset="0"/>
                <a:ea typeface="Calibri" panose="020F0502020204030204" pitchFamily="34" charset="0"/>
                <a:cs typeface="Arial" panose="020B0604020202020204" pitchFamily="34" charset="0"/>
              </a:rPr>
              <a:t>. Check the systems thermostats for proper function.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0" marR="0" indent="449580" fontAlgn="base">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0" marR="0" indent="449580" fontAlgn="base">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sz="24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751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xmlns="" id="{9647EEAD-BB0D-43A7-90C5-9C3809AC55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Recommendations HVAC System</a:t>
            </a:r>
            <a:br>
              <a:rPr lang="en-US" dirty="0">
                <a:solidFill>
                  <a:srgbClr val="FFFFFF"/>
                </a:solidFill>
              </a:rPr>
            </a:br>
            <a:r>
              <a:rPr lang="en-US" sz="3600" dirty="0">
                <a:solidFill>
                  <a:srgbClr val="FFFFFF"/>
                </a:solidFill>
              </a:rPr>
              <a:t>Five Specific Recommendations</a:t>
            </a:r>
            <a:endParaRPr lang="es-CO" sz="3600" dirty="0">
              <a:solidFill>
                <a:srgbClr val="FFFFFF"/>
              </a:solidFill>
            </a:endParaRPr>
          </a:p>
        </p:txBody>
      </p:sp>
      <p:sp>
        <p:nvSpPr>
          <p:cNvPr id="5" name="Content Placeholder 4">
            <a:extLst>
              <a:ext uri="{FF2B5EF4-FFF2-40B4-BE49-F238E27FC236}">
                <a16:creationId xmlns:a16="http://schemas.microsoft.com/office/drawing/2014/main" xmlns="" id="{1E0FCB4C-7234-486E-9F10-9FE0F1C83595}"/>
              </a:ext>
            </a:extLst>
          </p:cNvPr>
          <p:cNvSpPr>
            <a:spLocks noGrp="1"/>
          </p:cNvSpPr>
          <p:nvPr>
            <p:ph idx="1"/>
          </p:nvPr>
        </p:nvSpPr>
        <p:spPr>
          <a:xfrm>
            <a:off x="1096962" y="2023963"/>
            <a:ext cx="10724923" cy="4209197"/>
          </a:xfrm>
        </p:spPr>
        <p:txBody>
          <a:bodyPr>
            <a:normAutofit fontScale="92500"/>
          </a:bodyPr>
          <a:lstStyle/>
          <a:p>
            <a:pPr marL="0">
              <a:lnSpc>
                <a:spcPct val="107000"/>
              </a:lnSpc>
              <a:spcBef>
                <a:spcPts val="0"/>
              </a:spcBef>
              <a:spcAft>
                <a:spcPts val="800"/>
              </a:spcAft>
            </a:pPr>
            <a:r>
              <a:rPr lang="en-US"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Check for possible ventilation blockages. Employees sometime block vents and registers in an attempt to control their immediate environment.  It is important that all vents and registers remain open and are not blocked by machinery or other equipment.</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449580" fontAlgn="base">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Arial" panose="020B0604020202020204" pitchFamily="34" charset="0"/>
              </a:rPr>
              <a:t> </a:t>
            </a:r>
            <a:endParaRPr lang="es-CO" dirty="0">
              <a:effectLst/>
              <a:latin typeface="Calibri" panose="020F050202020403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0"/>
              </a:spcAft>
              <a:buNone/>
            </a:pP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New office space created at  Wheatley Hall that </a:t>
            </a:r>
            <a:r>
              <a:rPr lang="en-US"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may</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not have take HVAC requirements into consideration. Walls were erected and new offices created that fell outside the original design of the HVAC system. The current ductwork may not be capable of accommodating the new office space to efficiently move air where it is now needed.  Ductwork adjustments can be made to maximize air flow.</a:t>
            </a:r>
            <a:endParaRPr lang="es-CO"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i="1" dirty="0">
                <a:effectLst/>
                <a:latin typeface="Times New Roman" panose="02020603050405020304" pitchFamily="18" charset="0"/>
                <a:ea typeface="Calibri" panose="020F0502020204030204" pitchFamily="34" charset="0"/>
                <a:cs typeface="Arial" panose="020B0604020202020204" pitchFamily="34" charset="0"/>
              </a:rPr>
              <a:t> </a:t>
            </a:r>
            <a:endParaRPr lang="es-CO"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i="1" dirty="0">
                <a:effectLst/>
                <a:latin typeface="Times New Roman" panose="02020603050405020304" pitchFamily="18" charset="0"/>
                <a:ea typeface="Calibri" panose="020F0502020204030204" pitchFamily="34" charset="0"/>
                <a:cs typeface="Arial" panose="020B0604020202020204" pitchFamily="34" charset="0"/>
              </a:rPr>
              <a:t>Improving Fan System Performance: A Sourcebook for Industry</a:t>
            </a:r>
            <a:r>
              <a:rPr lang="en-US" dirty="0">
                <a:effectLst/>
                <a:latin typeface="Times New Roman" panose="02020603050405020304" pitchFamily="18" charset="0"/>
                <a:ea typeface="Calibri" panose="020F0502020204030204" pitchFamily="34" charset="0"/>
                <a:cs typeface="Arial" panose="020B0604020202020204" pitchFamily="34" charset="0"/>
              </a:rPr>
              <a:t> was developed by the U.S. Department of Energy’s (DOE) Industrial Technologies Program and the Air Movement and Control Association International, Inc. (AMCA). This 92-page document provides potential performance improvements, some practical guidelines, and details where the user can find more help. You can find it at: </a:t>
            </a:r>
            <a:r>
              <a:rPr lang="en-US" u="sng"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2"/>
              </a:rPr>
              <a:t>https://www.nrel.gov/docs/fy03osti/29166.pdf</a:t>
            </a:r>
            <a:endParaRPr lang="es-CO" dirty="0">
              <a:effectLst/>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sz="2400" dirty="0">
              <a:effectLst/>
              <a:latin typeface="Times New Roman" panose="02020603050405020304" pitchFamily="18" charset="0"/>
              <a:ea typeface="Times New Roman" panose="02020603050405020304" pitchFamily="18" charset="0"/>
            </a:endParaRPr>
          </a:p>
          <a:p>
            <a:pPr marL="0" indent="0">
              <a:lnSpc>
                <a:spcPct val="100000"/>
              </a:lnSpc>
              <a:buClrTx/>
              <a:buNone/>
            </a:pP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s-CO" sz="1500" dirty="0"/>
          </a:p>
        </p:txBody>
      </p:sp>
      <p:sp>
        <p:nvSpPr>
          <p:cNvPr id="14" name="Rectangle 13">
            <a:extLst>
              <a:ext uri="{FF2B5EF4-FFF2-40B4-BE49-F238E27FC236}">
                <a16:creationId xmlns:a16="http://schemas.microsoft.com/office/drawing/2014/main" xmlns="" id="{359CEC61-F44B-43B3-B40F-AE38C5AF1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860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159828" y="2118050"/>
            <a:ext cx="6923315" cy="1576872"/>
          </a:xfrm>
        </p:spPr>
        <p:txBody>
          <a:bodyPr vert="horz" lIns="91440" tIns="45720" rIns="91440" bIns="45720" rtlCol="0" anchor="b">
            <a:normAutofit/>
          </a:bodyPr>
          <a:lstStyle/>
          <a:p>
            <a:r>
              <a:rPr lang="en-US" sz="6000" dirty="0">
                <a:solidFill>
                  <a:schemeClr val="accent4"/>
                </a:solidFill>
              </a:rPr>
              <a:t>  The End</a:t>
            </a:r>
            <a:endParaRPr lang="en-US" sz="4000" dirty="0">
              <a:solidFill>
                <a:schemeClr val="accent4"/>
              </a:solidFill>
            </a:endParaRP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19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159828" y="2118050"/>
            <a:ext cx="6923315" cy="1576872"/>
          </a:xfrm>
        </p:spPr>
        <p:txBody>
          <a:bodyPr vert="horz" lIns="91440" tIns="45720" rIns="91440" bIns="45720" rtlCol="0" anchor="b">
            <a:normAutofit/>
          </a:bodyPr>
          <a:lstStyle/>
          <a:p>
            <a:r>
              <a:rPr lang="en-US" sz="6000" dirty="0">
                <a:solidFill>
                  <a:schemeClr val="accent4"/>
                </a:solidFill>
              </a:rPr>
              <a:t> Questions</a:t>
            </a:r>
            <a:endParaRPr lang="en-US" sz="4000" dirty="0">
              <a:solidFill>
                <a:schemeClr val="accent4"/>
              </a:solidFill>
            </a:endParaRP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638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159828" y="2118050"/>
            <a:ext cx="6923315" cy="1576872"/>
          </a:xfrm>
        </p:spPr>
        <p:txBody>
          <a:bodyPr vert="horz" lIns="91440" tIns="45720" rIns="91440" bIns="45720" rtlCol="0" anchor="b">
            <a:normAutofit/>
          </a:bodyPr>
          <a:lstStyle/>
          <a:p>
            <a:r>
              <a:rPr lang="en-US" sz="6000" dirty="0">
                <a:solidFill>
                  <a:schemeClr val="accent4"/>
                </a:solidFill>
              </a:rPr>
              <a:t>  Extra Slides</a:t>
            </a:r>
            <a:endParaRPr lang="en-US" sz="4000" dirty="0">
              <a:solidFill>
                <a:schemeClr val="accent4"/>
              </a:solidFill>
            </a:endParaRP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51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E5395184-686D-4E42-B2DA-6436C1C27AE8}"/>
              </a:ext>
            </a:extLst>
          </p:cNvPr>
          <p:cNvSpPr>
            <a:spLocks noGrp="1"/>
          </p:cNvSpPr>
          <p:nvPr>
            <p:ph type="pic" idx="1"/>
          </p:nvPr>
        </p:nvSpPr>
        <p:spPr>
          <a:xfrm>
            <a:off x="157162" y="739775"/>
            <a:ext cx="11787187" cy="4578350"/>
          </a:xfrm>
        </p:spPr>
      </p:sp>
      <p:sp>
        <p:nvSpPr>
          <p:cNvPr id="3" name="Title 2">
            <a:extLst>
              <a:ext uri="{FF2B5EF4-FFF2-40B4-BE49-F238E27FC236}">
                <a16:creationId xmlns:a16="http://schemas.microsoft.com/office/drawing/2014/main" xmlns="" id="{031B533B-11FC-4863-BDB2-8A6CF2376466}"/>
              </a:ext>
            </a:extLst>
          </p:cNvPr>
          <p:cNvSpPr>
            <a:spLocks noGrp="1"/>
          </p:cNvSpPr>
          <p:nvPr>
            <p:ph type="title"/>
          </p:nvPr>
        </p:nvSpPr>
        <p:spPr>
          <a:xfrm>
            <a:off x="266701" y="5553075"/>
            <a:ext cx="11787186" cy="733426"/>
          </a:xfrm>
        </p:spPr>
        <p:txBody>
          <a:bodyPr/>
          <a:lstStyle/>
          <a:p>
            <a:pPr marL="0" marR="0">
              <a:lnSpc>
                <a:spcPct val="107000"/>
              </a:lnSpc>
              <a:spcBef>
                <a:spcPts val="0"/>
              </a:spcBef>
              <a:spcAft>
                <a:spcPts val="0"/>
              </a:spcAft>
            </a:pPr>
            <a:r>
              <a:rPr lang="en-US" sz="2800" dirty="0">
                <a:effectLst/>
              </a:rPr>
              <a:t> 1B. Ventilation </a:t>
            </a:r>
            <a:r>
              <a:rPr lang="en-US" sz="2800" dirty="0"/>
              <a:t>Assessment (By Floor) Wheatley </a:t>
            </a:r>
            <a:r>
              <a:rPr lang="en-US" sz="2800" dirty="0">
                <a:effectLst/>
              </a:rPr>
              <a:t>Hall</a:t>
            </a:r>
            <a:r>
              <a:rPr lang="en-US" sz="2400" dirty="0">
                <a:effectLst/>
              </a:rPr>
              <a:t> -UMASS Boston</a:t>
            </a:r>
            <a:endParaRPr lang="en-US" sz="2400" dirty="0"/>
          </a:p>
        </p:txBody>
      </p:sp>
      <p:sp>
        <p:nvSpPr>
          <p:cNvPr id="4" name="Text Placeholder 3">
            <a:extLst>
              <a:ext uri="{FF2B5EF4-FFF2-40B4-BE49-F238E27FC236}">
                <a16:creationId xmlns:a16="http://schemas.microsoft.com/office/drawing/2014/main" xmlns="" id="{77130AA1-C239-43F7-B620-16B0E22460D6}"/>
              </a:ext>
            </a:extLst>
          </p:cNvPr>
          <p:cNvSpPr>
            <a:spLocks noGrp="1"/>
          </p:cNvSpPr>
          <p:nvPr>
            <p:ph type="body" sz="half" idx="2"/>
          </p:nvPr>
        </p:nvSpPr>
        <p:spPr>
          <a:xfrm>
            <a:off x="466725" y="6369051"/>
            <a:ext cx="10743818" cy="403223"/>
          </a:xfrm>
        </p:spPr>
        <p:txBody>
          <a:bodyPr>
            <a:normAutofit/>
          </a:bodyPr>
          <a:lstStyle/>
          <a:p>
            <a:pPr algn="ctr"/>
            <a:r>
              <a:rPr lang="en-US" dirty="0"/>
              <a:t>Guidance TC-HSPH/AIHA—4-5  ACH (supply outside air (OA))</a:t>
            </a:r>
          </a:p>
        </p:txBody>
      </p:sp>
      <p:graphicFrame>
        <p:nvGraphicFramePr>
          <p:cNvPr id="6" name="Table 5">
            <a:extLst>
              <a:ext uri="{FF2B5EF4-FFF2-40B4-BE49-F238E27FC236}">
                <a16:creationId xmlns:a16="http://schemas.microsoft.com/office/drawing/2014/main" xmlns="" id="{62F0B9B8-3608-47CD-8376-88F2F7BCD876}"/>
              </a:ext>
            </a:extLst>
          </p:cNvPr>
          <p:cNvGraphicFramePr>
            <a:graphicFrameLocks noGrp="1"/>
          </p:cNvGraphicFramePr>
          <p:nvPr>
            <p:extLst>
              <p:ext uri="{D42A27DB-BD31-4B8C-83A1-F6EECF244321}">
                <p14:modId xmlns:p14="http://schemas.microsoft.com/office/powerpoint/2010/main" val="1205739146"/>
              </p:ext>
            </p:extLst>
          </p:nvPr>
        </p:nvGraphicFramePr>
        <p:xfrm>
          <a:off x="-1" y="0"/>
          <a:ext cx="12177235" cy="5990231"/>
        </p:xfrm>
        <a:graphic>
          <a:graphicData uri="http://schemas.openxmlformats.org/drawingml/2006/table">
            <a:tbl>
              <a:tblPr firstRow="1" firstCol="1" bandRow="1">
                <a:tableStyleId>{5C22544A-7EE6-4342-B048-85BDC9FD1C3A}</a:tableStyleId>
              </a:tblPr>
              <a:tblGrid>
                <a:gridCol w="1571378">
                  <a:extLst>
                    <a:ext uri="{9D8B030D-6E8A-4147-A177-3AD203B41FA5}">
                      <a16:colId xmlns:a16="http://schemas.microsoft.com/office/drawing/2014/main" xmlns="" val="2764410483"/>
                    </a:ext>
                  </a:extLst>
                </a:gridCol>
                <a:gridCol w="4659497">
                  <a:extLst>
                    <a:ext uri="{9D8B030D-6E8A-4147-A177-3AD203B41FA5}">
                      <a16:colId xmlns:a16="http://schemas.microsoft.com/office/drawing/2014/main" xmlns="" val="3193645626"/>
                    </a:ext>
                  </a:extLst>
                </a:gridCol>
                <a:gridCol w="3050328">
                  <a:extLst>
                    <a:ext uri="{9D8B030D-6E8A-4147-A177-3AD203B41FA5}">
                      <a16:colId xmlns:a16="http://schemas.microsoft.com/office/drawing/2014/main" xmlns="" val="2684660653"/>
                    </a:ext>
                  </a:extLst>
                </a:gridCol>
                <a:gridCol w="2896032">
                  <a:extLst>
                    <a:ext uri="{9D8B030D-6E8A-4147-A177-3AD203B41FA5}">
                      <a16:colId xmlns:a16="http://schemas.microsoft.com/office/drawing/2014/main" xmlns="" val="2425685862"/>
                    </a:ext>
                  </a:extLst>
                </a:gridCol>
              </a:tblGrid>
              <a:tr h="1049101">
                <a:tc>
                  <a:txBody>
                    <a:bodyPr/>
                    <a:lstStyle/>
                    <a:p>
                      <a:pPr marL="0" marR="0" algn="ctr">
                        <a:lnSpc>
                          <a:spcPct val="107000"/>
                        </a:lnSpc>
                        <a:spcBef>
                          <a:spcPts val="0"/>
                        </a:spcBef>
                        <a:spcAft>
                          <a:spcPts val="0"/>
                        </a:spcAft>
                      </a:pPr>
                      <a:r>
                        <a:rPr lang="en-US" sz="2800" dirty="0">
                          <a:effectLst/>
                        </a:rPr>
                        <a:t>Floor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Rooms Evaluated</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Below</a:t>
                      </a:r>
                    </a:p>
                    <a:p>
                      <a:pPr marL="0" marR="0" algn="ctr">
                        <a:lnSpc>
                          <a:spcPct val="107000"/>
                        </a:lnSpc>
                        <a:spcBef>
                          <a:spcPts val="0"/>
                        </a:spcBef>
                        <a:spcAft>
                          <a:spcPts val="0"/>
                        </a:spcAft>
                      </a:pPr>
                      <a:r>
                        <a:rPr lang="en-US" sz="2800" dirty="0">
                          <a:effectLst/>
                        </a:rPr>
                        <a:t>&lt;4.0 ACH OA</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 Above</a:t>
                      </a:r>
                    </a:p>
                    <a:p>
                      <a:pPr marL="0" marR="0" algn="ctr">
                        <a:lnSpc>
                          <a:spcPct val="107000"/>
                        </a:lnSpc>
                        <a:spcBef>
                          <a:spcPts val="0"/>
                        </a:spcBef>
                        <a:spcAft>
                          <a:spcPts val="0"/>
                        </a:spcAft>
                      </a:pPr>
                      <a:r>
                        <a:rPr lang="en-US" sz="2800" dirty="0">
                          <a:effectLst/>
                        </a:rPr>
                        <a:t>&gt;4 ACH OA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1486557622"/>
                  </a:ext>
                </a:extLst>
              </a:tr>
              <a:tr h="580725">
                <a:tc rowSpan="2">
                  <a:txBody>
                    <a:bodyPr/>
                    <a:lstStyle/>
                    <a:p>
                      <a:pPr marL="0" marR="0" algn="ctr">
                        <a:lnSpc>
                          <a:spcPct val="107000"/>
                        </a:lnSpc>
                        <a:spcBef>
                          <a:spcPts val="0"/>
                        </a:spcBef>
                        <a:spcAft>
                          <a:spcPts val="0"/>
                        </a:spcAft>
                      </a:pPr>
                      <a:r>
                        <a:rPr lang="en-US" sz="2400" dirty="0">
                          <a:effectLst/>
                        </a:rPr>
                        <a:t>1</a:t>
                      </a:r>
                      <a:r>
                        <a:rPr lang="en-US" sz="2400" baseline="30000" dirty="0">
                          <a:effectLst/>
                        </a:rPr>
                        <a:t>st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6 Classrooms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kern="1200" dirty="0">
                          <a:solidFill>
                            <a:schemeClr val="dk1"/>
                          </a:solidFill>
                          <a:effectLst/>
                          <a:latin typeface="+mn-lt"/>
                          <a:ea typeface="+mn-ea"/>
                          <a:cs typeface="+mn-cs"/>
                        </a:rPr>
                        <a:t>6 (1.8 –2.7)</a:t>
                      </a:r>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1859082208"/>
                  </a:ext>
                </a:extLst>
              </a:tr>
              <a:tr h="805587">
                <a:tc vMerge="1">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3 Offices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r>
                        <a:rPr lang="en-US" sz="2400" dirty="0">
                          <a:effectLst/>
                        </a:rPr>
                        <a:t> </a:t>
                      </a:r>
                      <a:r>
                        <a:rPr lang="en-US" sz="2400" kern="1200" dirty="0">
                          <a:solidFill>
                            <a:schemeClr val="dk1"/>
                          </a:solidFill>
                          <a:effectLst/>
                          <a:latin typeface="+mn-lt"/>
                          <a:ea typeface="+mn-ea"/>
                          <a:cs typeface="+mn-cs"/>
                        </a:rPr>
                        <a:t>3 (2.0 - 3.4)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a:txBody>
                    <a:bodyPr/>
                    <a:lstStyle/>
                    <a:p>
                      <a:pPr marL="0" marR="0" algn="ctr">
                        <a:lnSpc>
                          <a:spcPct val="107000"/>
                        </a:lnSpc>
                        <a:spcBef>
                          <a:spcPts val="0"/>
                        </a:spcBef>
                        <a:spcAft>
                          <a:spcPts val="0"/>
                        </a:spcAft>
                      </a:pPr>
                      <a:r>
                        <a:rPr lang="en-US" sz="2400" dirty="0">
                          <a:effectLst/>
                        </a:rPr>
                        <a:t>0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359393437"/>
                  </a:ext>
                </a:extLst>
              </a:tr>
              <a:tr h="1078883">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2nd</a:t>
                      </a:r>
                    </a:p>
                  </a:txBody>
                  <a:tcPr marL="48258" marR="48258" marT="0" marB="0" anchor="ctr"/>
                </a:tc>
                <a:tc>
                  <a:txBody>
                    <a:bodyPr/>
                    <a:lstStyle/>
                    <a:p>
                      <a:pPr marL="0" marR="0" algn="l">
                        <a:lnSpc>
                          <a:spcPct val="107000"/>
                        </a:lnSpc>
                        <a:spcBef>
                          <a:spcPts val="0"/>
                        </a:spcBef>
                        <a:spcAft>
                          <a:spcPts val="0"/>
                        </a:spcAft>
                      </a:pPr>
                      <a:r>
                        <a:rPr lang="en-US" sz="2400" dirty="0">
                          <a:effectLst/>
                        </a:rPr>
                        <a:t>6 Classrooms  </a:t>
                      </a:r>
                    </a:p>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endParaRPr lang="en-US" sz="2400" kern="1200" dirty="0">
                        <a:solidFill>
                          <a:schemeClr val="dk1"/>
                        </a:solidFill>
                        <a:effectLst/>
                        <a:latin typeface="+mn-lt"/>
                        <a:ea typeface="+mn-ea"/>
                        <a:cs typeface="+mn-cs"/>
                      </a:endParaRPr>
                    </a:p>
                    <a:p>
                      <a:pPr marL="0" marR="0" algn="ctr">
                        <a:lnSpc>
                          <a:spcPct val="107000"/>
                        </a:lnSpc>
                        <a:spcBef>
                          <a:spcPts val="1200"/>
                        </a:spcBef>
                        <a:spcAft>
                          <a:spcPts val="0"/>
                        </a:spcAft>
                      </a:pPr>
                      <a:r>
                        <a:rPr lang="en-US" sz="2400" kern="1200" dirty="0">
                          <a:solidFill>
                            <a:schemeClr val="dk1"/>
                          </a:solidFill>
                          <a:effectLst/>
                          <a:latin typeface="+mn-lt"/>
                          <a:ea typeface="+mn-ea"/>
                          <a:cs typeface="+mn-cs"/>
                        </a:rPr>
                        <a:t>4 (1.7-- 3.1) </a:t>
                      </a:r>
                    </a:p>
                    <a:p>
                      <a:pPr marL="0" marR="0" algn="ctr">
                        <a:lnSpc>
                          <a:spcPct val="107000"/>
                        </a:lnSpc>
                        <a:spcBef>
                          <a:spcPts val="1200"/>
                        </a:spcBef>
                        <a:spcAft>
                          <a:spcPts val="0"/>
                        </a:spcAft>
                      </a:pPr>
                      <a:r>
                        <a:rPr lang="en-US" sz="2400" dirty="0">
                          <a:effectLst/>
                        </a:rPr>
                        <a:t> </a:t>
                      </a:r>
                      <a:endParaRPr lang="en-US" sz="2400" dirty="0">
                        <a:effectLst/>
                        <a:latin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kern="1200" dirty="0">
                          <a:solidFill>
                            <a:schemeClr val="dk1"/>
                          </a:solidFill>
                          <a:effectLst/>
                          <a:latin typeface="+mn-lt"/>
                          <a:ea typeface="+mn-ea"/>
                          <a:cs typeface="+mn-cs"/>
                        </a:rPr>
                        <a:t>2 (5.1–5.8)</a:t>
                      </a:r>
                      <a:r>
                        <a:rPr lang="en-US" sz="2400" dirty="0">
                          <a:effectLst/>
                        </a:rPr>
                        <a:t> </a:t>
                      </a:r>
                    </a:p>
                    <a:p>
                      <a:pPr marL="0" marR="0" algn="ctr">
                        <a:lnSpc>
                          <a:spcPct val="107000"/>
                        </a:lnSpc>
                        <a:spcBef>
                          <a:spcPts val="0"/>
                        </a:spcBef>
                        <a:spcAft>
                          <a:spcPts val="0"/>
                        </a:spcAft>
                      </a:pPr>
                      <a:endParaRPr lang="en-US" sz="2400" dirty="0">
                        <a:effectLst/>
                        <a:latin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3712125503"/>
                  </a:ext>
                </a:extLst>
              </a:tr>
              <a:tr h="901914">
                <a:tc rowSpan="2">
                  <a:txBody>
                    <a:bodyPr/>
                    <a:lstStyle/>
                    <a:p>
                      <a:pPr marL="0" marR="0" algn="ctr">
                        <a:lnSpc>
                          <a:spcPct val="107000"/>
                        </a:lnSpc>
                        <a:spcBef>
                          <a:spcPts val="0"/>
                        </a:spcBef>
                        <a:spcAft>
                          <a:spcPts val="0"/>
                        </a:spcAft>
                      </a:pPr>
                      <a:r>
                        <a:rPr lang="en-US" sz="2400" dirty="0">
                          <a:effectLst/>
                        </a:rPr>
                        <a:t>3rd </a:t>
                      </a:r>
                    </a:p>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 Classrooms &amp; 1 Lab</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120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3 (0.0 – 1.6)</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nchor="ctr"/>
                </a:tc>
                <a:extLst>
                  <a:ext uri="{0D108BD9-81ED-4DB2-BD59-A6C34878D82A}">
                    <a16:rowId xmlns:a16="http://schemas.microsoft.com/office/drawing/2014/main" xmlns="" val="2283361480"/>
                  </a:ext>
                </a:extLst>
              </a:tr>
              <a:tr h="901914">
                <a:tc vMerge="1">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3 Offices</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120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 (1.6 – 2.5)</a:t>
                      </a:r>
                    </a:p>
                  </a:txBody>
                  <a:tcPr marL="68580" marR="68580" marT="0" marB="0"/>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1 (6.1)</a:t>
                      </a:r>
                    </a:p>
                  </a:txBody>
                  <a:tcPr marL="68580" marR="68580" marT="0" marB="0"/>
                </a:tc>
                <a:extLst>
                  <a:ext uri="{0D108BD9-81ED-4DB2-BD59-A6C34878D82A}">
                    <a16:rowId xmlns:a16="http://schemas.microsoft.com/office/drawing/2014/main" xmlns="" val="41797161"/>
                  </a:ext>
                </a:extLst>
              </a:tr>
            </a:tbl>
          </a:graphicData>
        </a:graphic>
      </p:graphicFrame>
    </p:spTree>
    <p:extLst>
      <p:ext uri="{BB962C8B-B14F-4D97-AF65-F5344CB8AC3E}">
        <p14:creationId xmlns:p14="http://schemas.microsoft.com/office/powerpoint/2010/main" val="2605017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E5395184-686D-4E42-B2DA-6436C1C27AE8}"/>
              </a:ext>
            </a:extLst>
          </p:cNvPr>
          <p:cNvSpPr>
            <a:spLocks noGrp="1"/>
          </p:cNvSpPr>
          <p:nvPr>
            <p:ph type="pic" idx="1"/>
          </p:nvPr>
        </p:nvSpPr>
        <p:spPr>
          <a:xfrm>
            <a:off x="157162" y="739775"/>
            <a:ext cx="11787187" cy="4578350"/>
          </a:xfrm>
        </p:spPr>
      </p:sp>
      <p:sp>
        <p:nvSpPr>
          <p:cNvPr id="3" name="Title 2">
            <a:extLst>
              <a:ext uri="{FF2B5EF4-FFF2-40B4-BE49-F238E27FC236}">
                <a16:creationId xmlns:a16="http://schemas.microsoft.com/office/drawing/2014/main" xmlns="" id="{031B533B-11FC-4863-BDB2-8A6CF2376466}"/>
              </a:ext>
            </a:extLst>
          </p:cNvPr>
          <p:cNvSpPr>
            <a:spLocks noGrp="1"/>
          </p:cNvSpPr>
          <p:nvPr>
            <p:ph type="title"/>
          </p:nvPr>
        </p:nvSpPr>
        <p:spPr>
          <a:xfrm>
            <a:off x="266701" y="5553075"/>
            <a:ext cx="11787186" cy="733426"/>
          </a:xfrm>
        </p:spPr>
        <p:txBody>
          <a:bodyPr/>
          <a:lstStyle/>
          <a:p>
            <a:pPr marL="0" marR="0">
              <a:lnSpc>
                <a:spcPct val="107000"/>
              </a:lnSpc>
              <a:spcBef>
                <a:spcPts val="0"/>
              </a:spcBef>
              <a:spcAft>
                <a:spcPts val="0"/>
              </a:spcAft>
            </a:pPr>
            <a:r>
              <a:rPr lang="en-US" sz="2800" dirty="0">
                <a:effectLst/>
              </a:rPr>
              <a:t> 1B. Ventilation </a:t>
            </a:r>
            <a:r>
              <a:rPr lang="en-US" sz="2800" dirty="0"/>
              <a:t>Assessment (By Floor) Wheatley </a:t>
            </a:r>
            <a:r>
              <a:rPr lang="en-US" sz="2800" dirty="0">
                <a:effectLst/>
              </a:rPr>
              <a:t>Hall</a:t>
            </a:r>
            <a:r>
              <a:rPr lang="en-US" sz="2400" dirty="0">
                <a:effectLst/>
              </a:rPr>
              <a:t> -UMASS Boston</a:t>
            </a:r>
            <a:endParaRPr lang="en-US" sz="2400" dirty="0"/>
          </a:p>
        </p:txBody>
      </p:sp>
      <p:sp>
        <p:nvSpPr>
          <p:cNvPr id="4" name="Text Placeholder 3">
            <a:extLst>
              <a:ext uri="{FF2B5EF4-FFF2-40B4-BE49-F238E27FC236}">
                <a16:creationId xmlns:a16="http://schemas.microsoft.com/office/drawing/2014/main" xmlns="" id="{77130AA1-C239-43F7-B620-16B0E22460D6}"/>
              </a:ext>
            </a:extLst>
          </p:cNvPr>
          <p:cNvSpPr>
            <a:spLocks noGrp="1"/>
          </p:cNvSpPr>
          <p:nvPr>
            <p:ph type="body" sz="half" idx="2"/>
          </p:nvPr>
        </p:nvSpPr>
        <p:spPr>
          <a:xfrm>
            <a:off x="466725" y="6369051"/>
            <a:ext cx="10743818" cy="403223"/>
          </a:xfrm>
        </p:spPr>
        <p:txBody>
          <a:bodyPr>
            <a:normAutofit/>
          </a:bodyPr>
          <a:lstStyle/>
          <a:p>
            <a:pPr algn="ctr"/>
            <a:r>
              <a:rPr lang="en-US" dirty="0"/>
              <a:t>Guidance TC-HSPH/AIHA—4-5  ACH (supply outside air (OA))</a:t>
            </a:r>
          </a:p>
        </p:txBody>
      </p:sp>
      <p:graphicFrame>
        <p:nvGraphicFramePr>
          <p:cNvPr id="6" name="Table 5">
            <a:extLst>
              <a:ext uri="{FF2B5EF4-FFF2-40B4-BE49-F238E27FC236}">
                <a16:creationId xmlns:a16="http://schemas.microsoft.com/office/drawing/2014/main" xmlns="" id="{62F0B9B8-3608-47CD-8376-88F2F7BCD876}"/>
              </a:ext>
            </a:extLst>
          </p:cNvPr>
          <p:cNvGraphicFramePr>
            <a:graphicFrameLocks noGrp="1"/>
          </p:cNvGraphicFramePr>
          <p:nvPr>
            <p:extLst>
              <p:ext uri="{D42A27DB-BD31-4B8C-83A1-F6EECF244321}">
                <p14:modId xmlns:p14="http://schemas.microsoft.com/office/powerpoint/2010/main" val="1642147550"/>
              </p:ext>
            </p:extLst>
          </p:nvPr>
        </p:nvGraphicFramePr>
        <p:xfrm>
          <a:off x="-1" y="0"/>
          <a:ext cx="12177235" cy="5767957"/>
        </p:xfrm>
        <a:graphic>
          <a:graphicData uri="http://schemas.openxmlformats.org/drawingml/2006/table">
            <a:tbl>
              <a:tblPr firstRow="1" firstCol="1" bandRow="1">
                <a:tableStyleId>{5C22544A-7EE6-4342-B048-85BDC9FD1C3A}</a:tableStyleId>
              </a:tblPr>
              <a:tblGrid>
                <a:gridCol w="1455577">
                  <a:extLst>
                    <a:ext uri="{9D8B030D-6E8A-4147-A177-3AD203B41FA5}">
                      <a16:colId xmlns:a16="http://schemas.microsoft.com/office/drawing/2014/main" xmlns="" val="2764410483"/>
                    </a:ext>
                  </a:extLst>
                </a:gridCol>
                <a:gridCol w="4775298">
                  <a:extLst>
                    <a:ext uri="{9D8B030D-6E8A-4147-A177-3AD203B41FA5}">
                      <a16:colId xmlns:a16="http://schemas.microsoft.com/office/drawing/2014/main" xmlns="" val="3193645626"/>
                    </a:ext>
                  </a:extLst>
                </a:gridCol>
                <a:gridCol w="3050328">
                  <a:extLst>
                    <a:ext uri="{9D8B030D-6E8A-4147-A177-3AD203B41FA5}">
                      <a16:colId xmlns:a16="http://schemas.microsoft.com/office/drawing/2014/main" xmlns="" val="2684660653"/>
                    </a:ext>
                  </a:extLst>
                </a:gridCol>
                <a:gridCol w="2896032">
                  <a:extLst>
                    <a:ext uri="{9D8B030D-6E8A-4147-A177-3AD203B41FA5}">
                      <a16:colId xmlns:a16="http://schemas.microsoft.com/office/drawing/2014/main" xmlns="" val="2425685862"/>
                    </a:ext>
                  </a:extLst>
                </a:gridCol>
              </a:tblGrid>
              <a:tr h="1049101">
                <a:tc>
                  <a:txBody>
                    <a:bodyPr/>
                    <a:lstStyle/>
                    <a:p>
                      <a:pPr marL="0" marR="0" algn="ctr">
                        <a:lnSpc>
                          <a:spcPct val="107000"/>
                        </a:lnSpc>
                        <a:spcBef>
                          <a:spcPts val="0"/>
                        </a:spcBef>
                        <a:spcAft>
                          <a:spcPts val="0"/>
                        </a:spcAft>
                      </a:pPr>
                      <a:r>
                        <a:rPr lang="en-US" sz="2800" dirty="0">
                          <a:effectLst/>
                        </a:rPr>
                        <a:t>Floor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Rooms Evaluated</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Below</a:t>
                      </a:r>
                    </a:p>
                    <a:p>
                      <a:pPr marL="0" marR="0" algn="ctr">
                        <a:lnSpc>
                          <a:spcPct val="107000"/>
                        </a:lnSpc>
                        <a:spcBef>
                          <a:spcPts val="0"/>
                        </a:spcBef>
                        <a:spcAft>
                          <a:spcPts val="0"/>
                        </a:spcAft>
                      </a:pPr>
                      <a:r>
                        <a:rPr lang="en-US" sz="2800" dirty="0">
                          <a:effectLst/>
                        </a:rPr>
                        <a:t>&lt;4.0 ACH OA</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 Above</a:t>
                      </a:r>
                    </a:p>
                    <a:p>
                      <a:pPr marL="0" marR="0" algn="ctr">
                        <a:lnSpc>
                          <a:spcPct val="107000"/>
                        </a:lnSpc>
                        <a:spcBef>
                          <a:spcPts val="0"/>
                        </a:spcBef>
                        <a:spcAft>
                          <a:spcPts val="0"/>
                        </a:spcAft>
                      </a:pPr>
                      <a:r>
                        <a:rPr lang="en-US" sz="2800" dirty="0">
                          <a:effectLst/>
                        </a:rPr>
                        <a:t>&gt;4 ACH OA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1486557622"/>
                  </a:ext>
                </a:extLst>
              </a:tr>
              <a:tr h="580725">
                <a:tc rowSpan="2">
                  <a:txBody>
                    <a:bodyPr/>
                    <a:lstStyle/>
                    <a:p>
                      <a:pPr marL="0" marR="0" algn="ctr">
                        <a:lnSpc>
                          <a:spcPct val="107000"/>
                        </a:lnSpc>
                        <a:spcBef>
                          <a:spcPts val="0"/>
                        </a:spcBef>
                        <a:spcAft>
                          <a:spcPts val="0"/>
                        </a:spcAft>
                      </a:pPr>
                      <a:r>
                        <a:rPr lang="en-US" sz="2400" dirty="0">
                          <a:effectLst/>
                        </a:rPr>
                        <a:t> 4th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 Laboratory/classroom</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gn="ctr">
                        <a:lnSpc>
                          <a:spcPct val="107000"/>
                        </a:lnSpc>
                        <a:spcBef>
                          <a:spcPts val="1200"/>
                        </a:spcBef>
                        <a:spcAft>
                          <a:spcPts val="0"/>
                        </a:spcAft>
                      </a:pPr>
                      <a:r>
                        <a:rPr lang="en-US" sz="2400">
                          <a:effectLst/>
                          <a:latin typeface="Calibri" panose="020F0502020204030204" pitchFamily="34" charset="0"/>
                          <a:ea typeface="Calibri" panose="020F0502020204030204" pitchFamily="34" charset="0"/>
                          <a:cs typeface="Arial" panose="020B0604020202020204" pitchFamily="34" charset="0"/>
                        </a:rPr>
                        <a:t>1 (1.8)</a:t>
                      </a:r>
                    </a:p>
                  </a:txBody>
                  <a:tcPr marL="68580" marR="68580" marT="0" marB="0"/>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1 (4.7 )</a:t>
                      </a:r>
                    </a:p>
                  </a:txBody>
                  <a:tcPr marL="68580" marR="68580" marT="0" marB="0" anchor="ctr"/>
                </a:tc>
                <a:extLst>
                  <a:ext uri="{0D108BD9-81ED-4DB2-BD59-A6C34878D82A}">
                    <a16:rowId xmlns:a16="http://schemas.microsoft.com/office/drawing/2014/main" xmlns="" val="1859082208"/>
                  </a:ext>
                </a:extLst>
              </a:tr>
              <a:tr h="686137">
                <a:tc vMerge="1">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4 Offices                                            </a:t>
                      </a:r>
                    </a:p>
                  </a:txBody>
                  <a:tcPr marL="68580" marR="68580" marT="0" marB="0" anchor="ctr"/>
                </a:tc>
                <a:tc>
                  <a:txBody>
                    <a:bodyPr/>
                    <a:lstStyle/>
                    <a:p>
                      <a:pPr marL="0" marR="0" algn="ctr">
                        <a:lnSpc>
                          <a:spcPct val="107000"/>
                        </a:lnSpc>
                        <a:spcBef>
                          <a:spcPts val="120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4 (4.7 – 16)</a:t>
                      </a:r>
                    </a:p>
                  </a:txBody>
                  <a:tcPr marL="68580" marR="68580" marT="0" marB="0" anchor="ctr"/>
                </a:tc>
                <a:extLst>
                  <a:ext uri="{0D108BD9-81ED-4DB2-BD59-A6C34878D82A}">
                    <a16:rowId xmlns:a16="http://schemas.microsoft.com/office/drawing/2014/main" xmlns="" val="359393437"/>
                  </a:ext>
                </a:extLst>
              </a:tr>
              <a:tr h="670744">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 5th</a:t>
                      </a:r>
                    </a:p>
                  </a:txBody>
                  <a:tcPr marL="48258" marR="48258" marT="0" marB="0" anchor="ctr"/>
                </a:tc>
                <a:tc>
                  <a:txBody>
                    <a:body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 Offices</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120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1 (2.8)</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1 (6.6)</a:t>
                      </a:r>
                    </a:p>
                  </a:txBody>
                  <a:tcPr marL="68580" marR="68580" marT="0" marB="0" anchor="ctr"/>
                </a:tc>
                <a:extLst>
                  <a:ext uri="{0D108BD9-81ED-4DB2-BD59-A6C34878D82A}">
                    <a16:rowId xmlns:a16="http://schemas.microsoft.com/office/drawing/2014/main" xmlns="" val="3712125503"/>
                  </a:ext>
                </a:extLst>
              </a:tr>
              <a:tr h="1044513">
                <a:tc>
                  <a:txBody>
                    <a:bodyPr/>
                    <a:lstStyle/>
                    <a:p>
                      <a:pPr marL="0" marR="0" algn="ctr">
                        <a:lnSpc>
                          <a:spcPct val="107000"/>
                        </a:lnSpc>
                        <a:spcBef>
                          <a:spcPts val="0"/>
                        </a:spcBef>
                        <a:spcAft>
                          <a:spcPts val="0"/>
                        </a:spcAft>
                      </a:pPr>
                      <a:r>
                        <a:rPr lang="en-US" sz="2400" dirty="0">
                          <a:effectLst/>
                        </a:rPr>
                        <a:t>6th</a:t>
                      </a:r>
                    </a:p>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 (Offices) </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120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 (5.9 – 7.9)</a:t>
                      </a:r>
                    </a:p>
                  </a:txBody>
                  <a:tcPr marL="68580" marR="68580" marT="0" marB="0" anchor="ctr"/>
                </a:tc>
                <a:extLst>
                  <a:ext uri="{0D108BD9-81ED-4DB2-BD59-A6C34878D82A}">
                    <a16:rowId xmlns:a16="http://schemas.microsoft.com/office/drawing/2014/main" xmlns="" val="2283361480"/>
                  </a:ext>
                </a:extLst>
              </a:tr>
              <a:tr h="901914">
                <a:tc>
                  <a:txBody>
                    <a:bodyPr/>
                    <a:lstStyle/>
                    <a:p>
                      <a:pPr marL="0" marR="0" algn="ctr">
                        <a:lnSpc>
                          <a:spcPct val="107000"/>
                        </a:lnSpc>
                        <a:spcBef>
                          <a:spcPts val="0"/>
                        </a:spcBef>
                        <a:spcAft>
                          <a:spcPts val="0"/>
                        </a:spcAft>
                      </a:pPr>
                      <a:r>
                        <a:rPr lang="en-US" sz="2400" dirty="0">
                          <a:effectLst/>
                        </a:rPr>
                        <a:t>3 Floors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4 (4 Bathrooms)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gridSpan="2">
                  <a:txBody>
                    <a:bodyPr/>
                    <a:lstStyle/>
                    <a:p>
                      <a:pPr marL="0" marR="0" algn="l">
                        <a:lnSpc>
                          <a:spcPct val="107000"/>
                        </a:lnSpc>
                        <a:spcBef>
                          <a:spcPts val="0"/>
                        </a:spcBef>
                        <a:spcAft>
                          <a:spcPts val="0"/>
                        </a:spcAft>
                      </a:pPr>
                      <a:r>
                        <a:rPr lang="en-US" sz="2400" dirty="0">
                          <a:effectLst/>
                        </a:rPr>
                        <a:t>                  2 – “0” and minimal ventilation  </a:t>
                      </a:r>
                    </a:p>
                    <a:p>
                      <a:pPr marL="0" marR="0" algn="l">
                        <a:lnSpc>
                          <a:spcPct val="107000"/>
                        </a:lnSpc>
                        <a:spcBef>
                          <a:spcPts val="0"/>
                        </a:spcBef>
                        <a:spcAft>
                          <a:spcPts val="0"/>
                        </a:spcAft>
                      </a:pPr>
                      <a:r>
                        <a:rPr lang="en-US" sz="2400" dirty="0">
                          <a:effectLst/>
                        </a:rPr>
                        <a:t>                  2  --  adequate ventilation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hMerge="1">
                  <a:txBody>
                    <a:bodyPr/>
                    <a:lstStyle/>
                    <a:p>
                      <a:endParaRPr lang="en-US" dirty="0"/>
                    </a:p>
                  </a:txBody>
                  <a:tcPr/>
                </a:tc>
                <a:extLst>
                  <a:ext uri="{0D108BD9-81ED-4DB2-BD59-A6C34878D82A}">
                    <a16:rowId xmlns:a16="http://schemas.microsoft.com/office/drawing/2014/main" xmlns="" val="3428008789"/>
                  </a:ext>
                </a:extLst>
              </a:tr>
            </a:tbl>
          </a:graphicData>
        </a:graphic>
      </p:graphicFrame>
    </p:spTree>
    <p:extLst>
      <p:ext uri="{BB962C8B-B14F-4D97-AF65-F5344CB8AC3E}">
        <p14:creationId xmlns:p14="http://schemas.microsoft.com/office/powerpoint/2010/main" val="103889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dirty="0">
                <a:solidFill>
                  <a:schemeClr val="accent4"/>
                </a:solidFill>
              </a:rPr>
              <a:t>Ventilation Assessment Results</a:t>
            </a: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8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E5395184-686D-4E42-B2DA-6436C1C27AE8}"/>
              </a:ext>
            </a:extLst>
          </p:cNvPr>
          <p:cNvSpPr>
            <a:spLocks noGrp="1"/>
          </p:cNvSpPr>
          <p:nvPr>
            <p:ph type="pic" idx="1"/>
          </p:nvPr>
        </p:nvSpPr>
        <p:spPr>
          <a:xfrm>
            <a:off x="157162" y="739775"/>
            <a:ext cx="11787187" cy="4578350"/>
          </a:xfrm>
        </p:spPr>
      </p:sp>
      <p:sp>
        <p:nvSpPr>
          <p:cNvPr id="3" name="Title 2">
            <a:extLst>
              <a:ext uri="{FF2B5EF4-FFF2-40B4-BE49-F238E27FC236}">
                <a16:creationId xmlns:a16="http://schemas.microsoft.com/office/drawing/2014/main" xmlns="" id="{031B533B-11FC-4863-BDB2-8A6CF2376466}"/>
              </a:ext>
            </a:extLst>
          </p:cNvPr>
          <p:cNvSpPr>
            <a:spLocks noGrp="1"/>
          </p:cNvSpPr>
          <p:nvPr>
            <p:ph type="title"/>
          </p:nvPr>
        </p:nvSpPr>
        <p:spPr>
          <a:xfrm>
            <a:off x="466725" y="5800725"/>
            <a:ext cx="11229975" cy="485776"/>
          </a:xfrm>
        </p:spPr>
        <p:txBody>
          <a:bodyPr/>
          <a:lstStyle/>
          <a:p>
            <a:pPr marL="0" marR="0">
              <a:lnSpc>
                <a:spcPct val="107000"/>
              </a:lnSpc>
              <a:spcBef>
                <a:spcPts val="0"/>
              </a:spcBef>
              <a:spcAft>
                <a:spcPts val="0"/>
              </a:spcAft>
            </a:pPr>
            <a:r>
              <a:rPr lang="en-US" sz="3600" dirty="0">
                <a:effectLst/>
              </a:rPr>
              <a:t/>
            </a:r>
            <a:br>
              <a:rPr lang="en-US" sz="3600" dirty="0">
                <a:effectLst/>
              </a:rPr>
            </a:br>
            <a:r>
              <a:rPr lang="en-US" sz="3600" dirty="0">
                <a:effectLst/>
              </a:rPr>
              <a:t/>
            </a:r>
            <a:br>
              <a:rPr lang="en-US" sz="3600" dirty="0">
                <a:effectLst/>
              </a:rPr>
            </a:br>
            <a:r>
              <a:rPr lang="en-US" sz="3600" dirty="0">
                <a:effectLst/>
              </a:rPr>
              <a:t/>
            </a:r>
            <a:br>
              <a:rPr lang="en-US" sz="3600" dirty="0">
                <a:effectLst/>
              </a:rPr>
            </a:br>
            <a:r>
              <a:rPr lang="en-US" sz="3600" dirty="0">
                <a:effectLst/>
              </a:rPr>
              <a:t/>
            </a:r>
            <a:br>
              <a:rPr lang="en-US" sz="3600" dirty="0">
                <a:effectLst/>
              </a:rPr>
            </a:br>
            <a:r>
              <a:rPr lang="en-US" sz="2800" dirty="0">
                <a:effectLst/>
              </a:rPr>
              <a:t>Results 1A- Ventilation Assessment Wheatley Hall</a:t>
            </a:r>
            <a:r>
              <a:rPr lang="en-US" sz="2400" dirty="0">
                <a:effectLst/>
              </a:rPr>
              <a:t> -UMASS Boston</a:t>
            </a:r>
            <a:endParaRPr lang="en-US" sz="2400" dirty="0"/>
          </a:p>
        </p:txBody>
      </p:sp>
      <p:sp>
        <p:nvSpPr>
          <p:cNvPr id="4" name="Text Placeholder 3">
            <a:extLst>
              <a:ext uri="{FF2B5EF4-FFF2-40B4-BE49-F238E27FC236}">
                <a16:creationId xmlns:a16="http://schemas.microsoft.com/office/drawing/2014/main" xmlns="" id="{77130AA1-C239-43F7-B620-16B0E22460D6}"/>
              </a:ext>
            </a:extLst>
          </p:cNvPr>
          <p:cNvSpPr>
            <a:spLocks noGrp="1"/>
          </p:cNvSpPr>
          <p:nvPr>
            <p:ph type="body" sz="half" idx="2"/>
          </p:nvPr>
        </p:nvSpPr>
        <p:spPr>
          <a:xfrm>
            <a:off x="466725" y="6369051"/>
            <a:ext cx="10743818" cy="403223"/>
          </a:xfrm>
        </p:spPr>
        <p:txBody>
          <a:bodyPr>
            <a:normAutofit/>
          </a:bodyPr>
          <a:lstStyle/>
          <a:p>
            <a:pPr algn="ctr"/>
            <a:r>
              <a:rPr lang="en-US" dirty="0"/>
              <a:t>Guidance TC-HSPH/AIHA—4 - 5  ACH (supply outside air (OA))</a:t>
            </a:r>
          </a:p>
        </p:txBody>
      </p:sp>
      <p:graphicFrame>
        <p:nvGraphicFramePr>
          <p:cNvPr id="6" name="Table 5">
            <a:extLst>
              <a:ext uri="{FF2B5EF4-FFF2-40B4-BE49-F238E27FC236}">
                <a16:creationId xmlns:a16="http://schemas.microsoft.com/office/drawing/2014/main" xmlns="" id="{62F0B9B8-3608-47CD-8376-88F2F7BCD876}"/>
              </a:ext>
            </a:extLst>
          </p:cNvPr>
          <p:cNvGraphicFramePr>
            <a:graphicFrameLocks noGrp="1"/>
          </p:cNvGraphicFramePr>
          <p:nvPr>
            <p:extLst>
              <p:ext uri="{D42A27DB-BD31-4B8C-83A1-F6EECF244321}">
                <p14:modId xmlns:p14="http://schemas.microsoft.com/office/powerpoint/2010/main" val="1846113237"/>
              </p:ext>
            </p:extLst>
          </p:nvPr>
        </p:nvGraphicFramePr>
        <p:xfrm>
          <a:off x="-38100" y="69852"/>
          <a:ext cx="12230100" cy="5703947"/>
        </p:xfrm>
        <a:graphic>
          <a:graphicData uri="http://schemas.openxmlformats.org/drawingml/2006/table">
            <a:tbl>
              <a:tblPr firstRow="1" firstCol="1" bandRow="1">
                <a:tableStyleId>{5C22544A-7EE6-4342-B048-85BDC9FD1C3A}</a:tableStyleId>
              </a:tblPr>
              <a:tblGrid>
                <a:gridCol w="1602962">
                  <a:extLst>
                    <a:ext uri="{9D8B030D-6E8A-4147-A177-3AD203B41FA5}">
                      <a16:colId xmlns:a16="http://schemas.microsoft.com/office/drawing/2014/main" xmlns="" val="2764410483"/>
                    </a:ext>
                  </a:extLst>
                </a:gridCol>
                <a:gridCol w="4654963">
                  <a:extLst>
                    <a:ext uri="{9D8B030D-6E8A-4147-A177-3AD203B41FA5}">
                      <a16:colId xmlns:a16="http://schemas.microsoft.com/office/drawing/2014/main" xmlns="" val="3193645626"/>
                    </a:ext>
                  </a:extLst>
                </a:gridCol>
                <a:gridCol w="3063571">
                  <a:extLst>
                    <a:ext uri="{9D8B030D-6E8A-4147-A177-3AD203B41FA5}">
                      <a16:colId xmlns:a16="http://schemas.microsoft.com/office/drawing/2014/main" xmlns="" val="2684660653"/>
                    </a:ext>
                  </a:extLst>
                </a:gridCol>
                <a:gridCol w="2908604">
                  <a:extLst>
                    <a:ext uri="{9D8B030D-6E8A-4147-A177-3AD203B41FA5}">
                      <a16:colId xmlns:a16="http://schemas.microsoft.com/office/drawing/2014/main" xmlns="" val="2425685862"/>
                    </a:ext>
                  </a:extLst>
                </a:gridCol>
              </a:tblGrid>
              <a:tr h="873541">
                <a:tc>
                  <a:txBody>
                    <a:bodyPr/>
                    <a:lstStyle/>
                    <a:p>
                      <a:pPr marL="0" marR="0" algn="ctr">
                        <a:lnSpc>
                          <a:spcPct val="107000"/>
                        </a:lnSpc>
                        <a:spcBef>
                          <a:spcPts val="0"/>
                        </a:spcBef>
                        <a:spcAft>
                          <a:spcPts val="0"/>
                        </a:spcAft>
                      </a:pPr>
                      <a:r>
                        <a:rPr lang="en-US" sz="2800" dirty="0">
                          <a:effectLst/>
                        </a:rPr>
                        <a:t>Floor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Rooms Evaluated</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Below</a:t>
                      </a:r>
                    </a:p>
                    <a:p>
                      <a:pPr marL="0" marR="0" algn="ctr">
                        <a:lnSpc>
                          <a:spcPct val="107000"/>
                        </a:lnSpc>
                        <a:spcBef>
                          <a:spcPts val="0"/>
                        </a:spcBef>
                        <a:spcAft>
                          <a:spcPts val="0"/>
                        </a:spcAft>
                      </a:pPr>
                      <a:r>
                        <a:rPr lang="en-US" sz="2800" dirty="0">
                          <a:effectLst/>
                        </a:rPr>
                        <a:t>&lt;4.0 ACH OA</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800" dirty="0">
                          <a:effectLst/>
                        </a:rPr>
                        <a:t> Above</a:t>
                      </a:r>
                    </a:p>
                    <a:p>
                      <a:pPr marL="0" marR="0" algn="ctr">
                        <a:lnSpc>
                          <a:spcPct val="107000"/>
                        </a:lnSpc>
                        <a:spcBef>
                          <a:spcPts val="0"/>
                        </a:spcBef>
                        <a:spcAft>
                          <a:spcPts val="0"/>
                        </a:spcAft>
                      </a:pPr>
                      <a:r>
                        <a:rPr lang="en-US" sz="2800" dirty="0">
                          <a:effectLst/>
                        </a:rPr>
                        <a:t>&gt;4 ACH OA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1486557622"/>
                  </a:ext>
                </a:extLst>
              </a:tr>
              <a:tr h="540551">
                <a:tc>
                  <a:txBody>
                    <a:bodyPr/>
                    <a:lstStyle/>
                    <a:p>
                      <a:pPr marL="0" marR="0" algn="ctr">
                        <a:lnSpc>
                          <a:spcPct val="107000"/>
                        </a:lnSpc>
                        <a:spcBef>
                          <a:spcPts val="0"/>
                        </a:spcBef>
                        <a:spcAft>
                          <a:spcPts val="0"/>
                        </a:spcAft>
                      </a:pPr>
                      <a:r>
                        <a:rPr lang="en-US" sz="2400" dirty="0">
                          <a:effectLst/>
                        </a:rPr>
                        <a:t>1</a:t>
                      </a:r>
                      <a:r>
                        <a:rPr lang="en-US" sz="2400" baseline="30000" dirty="0">
                          <a:effectLst/>
                        </a:rPr>
                        <a:t>st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a:effectLst/>
                        </a:rPr>
                        <a:t>9 (6 Classrooms-3 Offices)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dirty="0">
                          <a:effectLst/>
                        </a:rPr>
                        <a:t>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1859082208"/>
                  </a:ext>
                </a:extLst>
              </a:tr>
              <a:tr h="373874">
                <a:tc>
                  <a:txBody>
                    <a:bodyPr/>
                    <a:lstStyle/>
                    <a:p>
                      <a:pPr marL="0" marR="0" algn="ctr">
                        <a:lnSpc>
                          <a:spcPct val="107000"/>
                        </a:lnSpc>
                        <a:spcBef>
                          <a:spcPts val="0"/>
                        </a:spcBef>
                        <a:spcAft>
                          <a:spcPts val="0"/>
                        </a:spcAft>
                      </a:pPr>
                      <a:r>
                        <a:rPr lang="en-US" sz="2400" dirty="0">
                          <a:effectLst/>
                        </a:rPr>
                        <a:t>2</a:t>
                      </a:r>
                      <a:r>
                        <a:rPr lang="en-US" sz="2400" baseline="30000" dirty="0">
                          <a:effectLst/>
                        </a:rPr>
                        <a:t>nd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a:effectLst/>
                        </a:rPr>
                        <a:t>6 (6 Classrooms)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r>
                        <a:rPr lang="en-US" sz="2400">
                          <a:effectLst/>
                        </a:rPr>
                        <a:t>4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a:txBody>
                    <a:bodyPr/>
                    <a:lstStyle/>
                    <a:p>
                      <a:pPr marL="0" marR="0" algn="ctr">
                        <a:lnSpc>
                          <a:spcPct val="107000"/>
                        </a:lnSpc>
                        <a:spcBef>
                          <a:spcPts val="0"/>
                        </a:spcBef>
                        <a:spcAft>
                          <a:spcPts val="0"/>
                        </a:spcAft>
                      </a:pPr>
                      <a:r>
                        <a:rPr lang="en-US" sz="2400">
                          <a:effectLst/>
                        </a:rPr>
                        <a:t>2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359393437"/>
                  </a:ext>
                </a:extLst>
              </a:tr>
              <a:tr h="767414">
                <a:tc>
                  <a:txBody>
                    <a:bodyPr/>
                    <a:lstStyle/>
                    <a:p>
                      <a:pPr marL="0" marR="0" algn="ctr">
                        <a:lnSpc>
                          <a:spcPct val="107000"/>
                        </a:lnSpc>
                        <a:spcBef>
                          <a:spcPts val="0"/>
                        </a:spcBef>
                        <a:spcAft>
                          <a:spcPts val="0"/>
                        </a:spcAft>
                      </a:pPr>
                      <a:r>
                        <a:rPr lang="en-US" sz="2400" dirty="0">
                          <a:effectLst/>
                        </a:rPr>
                        <a:t>3</a:t>
                      </a:r>
                      <a:r>
                        <a:rPr lang="en-US" sz="2400" baseline="30000" dirty="0">
                          <a:effectLst/>
                        </a:rPr>
                        <a:t>rd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6 (2 Classrooms &amp; 1 Lab, 3Office)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3712125503"/>
                  </a:ext>
                </a:extLst>
              </a:tr>
              <a:tr h="540551">
                <a:tc>
                  <a:txBody>
                    <a:bodyPr/>
                    <a:lstStyle/>
                    <a:p>
                      <a:pPr marL="0" marR="0" algn="ctr">
                        <a:lnSpc>
                          <a:spcPct val="107000"/>
                        </a:lnSpc>
                        <a:spcBef>
                          <a:spcPts val="0"/>
                        </a:spcBef>
                        <a:spcAft>
                          <a:spcPts val="0"/>
                        </a:spcAft>
                      </a:pPr>
                      <a:r>
                        <a:rPr lang="en-US" sz="2400" dirty="0">
                          <a:effectLst/>
                        </a:rPr>
                        <a:t>4</a:t>
                      </a:r>
                      <a:r>
                        <a:rPr lang="en-US" sz="2400" baseline="30000" dirty="0">
                          <a:effectLst/>
                        </a:rPr>
                        <a:t>th</a:t>
                      </a:r>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6 (2 Class/Lab,  4 Offices)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r>
                        <a:rPr lang="en-US"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a:txBody>
                    <a:bodyPr/>
                    <a:lstStyle/>
                    <a:p>
                      <a:pPr marL="0" marR="0" algn="ctr">
                        <a:lnSpc>
                          <a:spcPct val="107000"/>
                        </a:lnSpc>
                        <a:spcBef>
                          <a:spcPts val="0"/>
                        </a:spcBef>
                        <a:spcAft>
                          <a:spcPts val="0"/>
                        </a:spcAft>
                      </a:pPr>
                      <a:r>
                        <a:rPr lang="en-US" sz="2400">
                          <a:effectLst/>
                        </a:rPr>
                        <a:t>4</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1299433021"/>
                  </a:ext>
                </a:extLst>
              </a:tr>
              <a:tr h="488542">
                <a:tc>
                  <a:txBody>
                    <a:bodyPr/>
                    <a:lstStyle/>
                    <a:p>
                      <a:pPr marL="0" marR="0" algn="ctr">
                        <a:lnSpc>
                          <a:spcPct val="107000"/>
                        </a:lnSpc>
                        <a:spcBef>
                          <a:spcPts val="0"/>
                        </a:spcBef>
                        <a:spcAft>
                          <a:spcPts val="0"/>
                        </a:spcAft>
                      </a:pPr>
                      <a:r>
                        <a:rPr lang="en-US" sz="2400" dirty="0">
                          <a:effectLst/>
                        </a:rPr>
                        <a:t>5</a:t>
                      </a:r>
                      <a:r>
                        <a:rPr lang="en-US" sz="2400" baseline="30000" dirty="0">
                          <a:effectLst/>
                        </a:rPr>
                        <a:t>th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2 (2 Offices)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a:txBody>
                    <a:bodyPr/>
                    <a:lstStyle/>
                    <a:p>
                      <a:pPr marL="0" marR="0" algn="ctr">
                        <a:lnSpc>
                          <a:spcPct val="107000"/>
                        </a:lnSpc>
                        <a:spcBef>
                          <a:spcPts val="0"/>
                        </a:spcBef>
                        <a:spcAft>
                          <a:spcPts val="0"/>
                        </a:spcAft>
                      </a:pPr>
                      <a:r>
                        <a:rPr lang="en-US" sz="2400">
                          <a:effectLst/>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2283361480"/>
                  </a:ext>
                </a:extLst>
              </a:tr>
              <a:tr h="488542">
                <a:tc>
                  <a:txBody>
                    <a:bodyPr/>
                    <a:lstStyle/>
                    <a:p>
                      <a:pPr marL="0" marR="0" algn="ctr">
                        <a:lnSpc>
                          <a:spcPct val="107000"/>
                        </a:lnSpc>
                        <a:spcBef>
                          <a:spcPts val="0"/>
                        </a:spcBef>
                        <a:spcAft>
                          <a:spcPts val="0"/>
                        </a:spcAft>
                      </a:pPr>
                      <a:r>
                        <a:rPr lang="en-US" sz="2400">
                          <a:effectLst/>
                        </a:rPr>
                        <a:t>6</a:t>
                      </a:r>
                      <a:r>
                        <a:rPr lang="en-US" sz="2400" baseline="30000">
                          <a:effectLst/>
                        </a:rPr>
                        <a:t>th</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2 (Offices)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120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a:txBody>
                    <a:bodyPr/>
                    <a:lstStyle/>
                    <a:p>
                      <a:pPr marL="0" marR="0" algn="ctr">
                        <a:lnSpc>
                          <a:spcPct val="107000"/>
                        </a:lnSpc>
                        <a:spcBef>
                          <a:spcPts val="0"/>
                        </a:spcBef>
                        <a:spcAft>
                          <a:spcPts val="0"/>
                        </a:spcAft>
                      </a:pPr>
                      <a:r>
                        <a:rPr lang="en-US" sz="2400">
                          <a:effectLst/>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41797161"/>
                  </a:ext>
                </a:extLst>
              </a:tr>
              <a:tr h="767414">
                <a:tc>
                  <a:txBody>
                    <a:bodyPr/>
                    <a:lstStyle/>
                    <a:p>
                      <a:pPr marL="0" marR="0" algn="ctr">
                        <a:lnSpc>
                          <a:spcPct val="107000"/>
                        </a:lnSpc>
                        <a:spcBef>
                          <a:spcPts val="0"/>
                        </a:spcBef>
                        <a:spcAft>
                          <a:spcPts val="0"/>
                        </a:spcAft>
                      </a:pPr>
                      <a:r>
                        <a:rPr lang="en-US" sz="2400" dirty="0">
                          <a:effectLst/>
                        </a:rPr>
                        <a:t>3 Floors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nSpc>
                          <a:spcPct val="107000"/>
                        </a:lnSpc>
                        <a:spcBef>
                          <a:spcPts val="0"/>
                        </a:spcBef>
                        <a:spcAft>
                          <a:spcPts val="0"/>
                        </a:spcAft>
                      </a:pPr>
                      <a:r>
                        <a:rPr lang="en-US" sz="2400" dirty="0">
                          <a:effectLst/>
                        </a:rPr>
                        <a:t>4 (4 Bathrooms)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gridSpan="2">
                  <a:txBody>
                    <a:bodyPr/>
                    <a:lstStyle/>
                    <a:p>
                      <a:pPr marL="0" marR="0" algn="l">
                        <a:lnSpc>
                          <a:spcPct val="107000"/>
                        </a:lnSpc>
                        <a:spcBef>
                          <a:spcPts val="0"/>
                        </a:spcBef>
                        <a:spcAft>
                          <a:spcPts val="0"/>
                        </a:spcAft>
                      </a:pPr>
                      <a:r>
                        <a:rPr lang="en-US" sz="2400" dirty="0">
                          <a:effectLst/>
                        </a:rPr>
                        <a:t>                  2 – “0” and minimal ventilation  </a:t>
                      </a:r>
                    </a:p>
                    <a:p>
                      <a:pPr marL="0" marR="0" algn="l">
                        <a:lnSpc>
                          <a:spcPct val="107000"/>
                        </a:lnSpc>
                        <a:spcBef>
                          <a:spcPts val="0"/>
                        </a:spcBef>
                        <a:spcAft>
                          <a:spcPts val="0"/>
                        </a:spcAft>
                      </a:pPr>
                      <a:r>
                        <a:rPr lang="en-US" sz="2400" dirty="0">
                          <a:effectLst/>
                        </a:rPr>
                        <a:t>                  2  --  adequate ventilation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tc>
                <a:tc hMerge="1">
                  <a:txBody>
                    <a:bodyPr/>
                    <a:lstStyle/>
                    <a:p>
                      <a:endParaRPr lang="en-US"/>
                    </a:p>
                  </a:txBody>
                  <a:tcPr/>
                </a:tc>
                <a:extLst>
                  <a:ext uri="{0D108BD9-81ED-4DB2-BD59-A6C34878D82A}">
                    <a16:rowId xmlns:a16="http://schemas.microsoft.com/office/drawing/2014/main" xmlns="" val="2019021414"/>
                  </a:ext>
                </a:extLst>
              </a:tr>
              <a:tr h="791165">
                <a:tc>
                  <a:txBody>
                    <a:bodyPr/>
                    <a:lstStyle/>
                    <a:p>
                      <a:pPr marL="0" marR="0" algn="ctr">
                        <a:lnSpc>
                          <a:spcPct val="107000"/>
                        </a:lnSpc>
                        <a:spcBef>
                          <a:spcPts val="0"/>
                        </a:spcBef>
                        <a:spcAft>
                          <a:spcPts val="0"/>
                        </a:spcAft>
                      </a:pPr>
                      <a:r>
                        <a:rPr lang="en-US" sz="2400" dirty="0">
                          <a:effectLst/>
                        </a:rPr>
                        <a:t>TOTALS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algn="ctr"/>
                      <a:r>
                        <a:rPr lang="en-US" sz="2400" dirty="0">
                          <a:effectLst/>
                        </a:rPr>
                        <a:t>35</a:t>
                      </a:r>
                      <a:endParaRPr lang="en-US" sz="2400" dirty="0"/>
                    </a:p>
                  </a:txBody>
                  <a:tcPr marL="48258" marR="48258" marT="0" marB="0" anchor="ctr"/>
                </a:tc>
                <a:tc>
                  <a:txBody>
                    <a:bodyPr/>
                    <a:lstStyle/>
                    <a:p>
                      <a:pPr marL="0" marR="0" algn="ctr">
                        <a:lnSpc>
                          <a:spcPct val="107000"/>
                        </a:lnSpc>
                        <a:spcBef>
                          <a:spcPts val="1200"/>
                        </a:spcBef>
                        <a:spcAft>
                          <a:spcPts val="0"/>
                        </a:spcAft>
                      </a:pPr>
                      <a:r>
                        <a:rPr lang="en-US" sz="2400" dirty="0">
                          <a:effectLst/>
                        </a:rPr>
                        <a:t>21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tc>
                  <a:txBody>
                    <a:bodyPr/>
                    <a:lstStyle/>
                    <a:p>
                      <a:pPr marL="0" marR="0" algn="ctr">
                        <a:lnSpc>
                          <a:spcPct val="107000"/>
                        </a:lnSpc>
                        <a:spcBef>
                          <a:spcPts val="0"/>
                        </a:spcBef>
                        <a:spcAft>
                          <a:spcPts val="0"/>
                        </a:spcAft>
                      </a:pPr>
                      <a:r>
                        <a:rPr lang="en-US" sz="2400" dirty="0">
                          <a:effectLst/>
                        </a:rPr>
                        <a:t>14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8258" marR="48258" marT="0" marB="0" anchor="ctr"/>
                </a:tc>
                <a:extLst>
                  <a:ext uri="{0D108BD9-81ED-4DB2-BD59-A6C34878D82A}">
                    <a16:rowId xmlns:a16="http://schemas.microsoft.com/office/drawing/2014/main" xmlns="" val="3533201002"/>
                  </a:ext>
                </a:extLst>
              </a:tr>
            </a:tbl>
          </a:graphicData>
        </a:graphic>
      </p:graphicFrame>
    </p:spTree>
    <p:extLst>
      <p:ext uri="{BB962C8B-B14F-4D97-AF65-F5344CB8AC3E}">
        <p14:creationId xmlns:p14="http://schemas.microsoft.com/office/powerpoint/2010/main" val="111120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C09CBEE3-1BD6-4C64-83CA-0E511F5BD66C}"/>
              </a:ext>
            </a:extLst>
          </p:cNvPr>
          <p:cNvGraphicFramePr>
            <a:graphicFrameLocks noGrp="1"/>
          </p:cNvGraphicFramePr>
          <p:nvPr>
            <p:extLst>
              <p:ext uri="{D42A27DB-BD31-4B8C-83A1-F6EECF244321}">
                <p14:modId xmlns:p14="http://schemas.microsoft.com/office/powerpoint/2010/main" val="671825896"/>
              </p:ext>
            </p:extLst>
          </p:nvPr>
        </p:nvGraphicFramePr>
        <p:xfrm>
          <a:off x="643467" y="242595"/>
          <a:ext cx="10905067" cy="5962261"/>
        </p:xfrm>
        <a:graphic>
          <a:graphicData uri="http://schemas.openxmlformats.org/drawingml/2006/table">
            <a:tbl>
              <a:tblPr firstRow="1" firstCol="1" bandRow="1">
                <a:tableStyleId>{5C22544A-7EE6-4342-B048-85BDC9FD1C3A}</a:tableStyleId>
              </a:tblPr>
              <a:tblGrid>
                <a:gridCol w="2156883">
                  <a:extLst>
                    <a:ext uri="{9D8B030D-6E8A-4147-A177-3AD203B41FA5}">
                      <a16:colId xmlns:a16="http://schemas.microsoft.com/office/drawing/2014/main" xmlns="" val="3742481762"/>
                    </a:ext>
                  </a:extLst>
                </a:gridCol>
                <a:gridCol w="4716972">
                  <a:extLst>
                    <a:ext uri="{9D8B030D-6E8A-4147-A177-3AD203B41FA5}">
                      <a16:colId xmlns:a16="http://schemas.microsoft.com/office/drawing/2014/main" xmlns="" val="3177793160"/>
                    </a:ext>
                  </a:extLst>
                </a:gridCol>
                <a:gridCol w="4031212">
                  <a:extLst>
                    <a:ext uri="{9D8B030D-6E8A-4147-A177-3AD203B41FA5}">
                      <a16:colId xmlns:a16="http://schemas.microsoft.com/office/drawing/2014/main" xmlns="" val="3125709867"/>
                    </a:ext>
                  </a:extLst>
                </a:gridCol>
              </a:tblGrid>
              <a:tr h="971698">
                <a:tc gridSpan="3">
                  <a:txBody>
                    <a:bodyPr/>
                    <a:lstStyle/>
                    <a:p>
                      <a:pPr marL="0" marR="0" algn="ctr">
                        <a:lnSpc>
                          <a:spcPct val="107000"/>
                        </a:lnSpc>
                        <a:spcBef>
                          <a:spcPts val="0"/>
                        </a:spcBef>
                        <a:spcAft>
                          <a:spcPts val="0"/>
                        </a:spcAft>
                      </a:pPr>
                      <a:r>
                        <a:rPr lang="en-US" sz="2400" dirty="0">
                          <a:effectLst/>
                        </a:rPr>
                        <a:t>21 Spaces Recommended for Improvement of Supply Air</a:t>
                      </a:r>
                      <a:endParaRPr lang="es-CO" sz="2400" dirty="0">
                        <a:effectLst/>
                      </a:endParaRPr>
                    </a:p>
                    <a:p>
                      <a:pPr marL="0" marR="0" algn="ctr">
                        <a:lnSpc>
                          <a:spcPct val="107000"/>
                        </a:lnSpc>
                        <a:spcBef>
                          <a:spcPts val="0"/>
                        </a:spcBef>
                        <a:spcAft>
                          <a:spcPts val="0"/>
                        </a:spcAft>
                      </a:pPr>
                      <a:r>
                        <a:rPr lang="en-US" sz="2400" dirty="0">
                          <a:effectLst/>
                        </a:rPr>
                        <a:t> </a:t>
                      </a:r>
                      <a:r>
                        <a:rPr lang="en-US" sz="1800" dirty="0">
                          <a:effectLst/>
                        </a:rPr>
                        <a:t>Guidance TC-HSPH/AIHA—4-5  ACH (supply outside air (OA))</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855912283"/>
                  </a:ext>
                </a:extLst>
              </a:tr>
              <a:tr h="851288">
                <a:tc>
                  <a:txBody>
                    <a:bodyPr/>
                    <a:lstStyle/>
                    <a:p>
                      <a:pPr marL="0" marR="0" algn="ctr">
                        <a:lnSpc>
                          <a:spcPct val="107000"/>
                        </a:lnSpc>
                        <a:spcBef>
                          <a:spcPts val="0"/>
                        </a:spcBef>
                        <a:spcAft>
                          <a:spcPts val="0"/>
                        </a:spcAft>
                      </a:pPr>
                      <a:r>
                        <a:rPr lang="en-US" sz="1700">
                          <a:effectLst/>
                        </a:rPr>
                        <a:t>Floor</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gn="ctr">
                        <a:lnSpc>
                          <a:spcPct val="107000"/>
                        </a:lnSpc>
                        <a:spcBef>
                          <a:spcPts val="0"/>
                        </a:spcBef>
                        <a:spcAft>
                          <a:spcPts val="0"/>
                        </a:spcAft>
                      </a:pPr>
                      <a:r>
                        <a:rPr lang="en-US" sz="1700">
                          <a:effectLst/>
                        </a:rPr>
                        <a:t>Rooms Evaluated</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gn="ctr">
                        <a:lnSpc>
                          <a:spcPct val="107000"/>
                        </a:lnSpc>
                        <a:spcBef>
                          <a:spcPts val="0"/>
                        </a:spcBef>
                        <a:spcAft>
                          <a:spcPts val="0"/>
                        </a:spcAft>
                      </a:pPr>
                      <a:r>
                        <a:rPr lang="en-US" sz="1700">
                          <a:effectLst/>
                        </a:rPr>
                        <a:t>Rooms below</a:t>
                      </a:r>
                      <a:endParaRPr lang="es-CO" sz="1300">
                        <a:effectLst/>
                      </a:endParaRPr>
                    </a:p>
                    <a:p>
                      <a:pPr marL="0" marR="0" algn="ctr">
                        <a:lnSpc>
                          <a:spcPct val="107000"/>
                        </a:lnSpc>
                        <a:spcBef>
                          <a:spcPts val="0"/>
                        </a:spcBef>
                        <a:spcAft>
                          <a:spcPts val="0"/>
                        </a:spcAft>
                      </a:pPr>
                      <a:r>
                        <a:rPr lang="en-US" sz="1700">
                          <a:effectLst/>
                        </a:rPr>
                        <a:t>&lt;4.0 ACH OA  (range)</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extLst>
                  <a:ext uri="{0D108BD9-81ED-4DB2-BD59-A6C34878D82A}">
                    <a16:rowId xmlns:a16="http://schemas.microsoft.com/office/drawing/2014/main" xmlns="" val="3247176590"/>
                  </a:ext>
                </a:extLst>
              </a:tr>
              <a:tr h="450159">
                <a:tc rowSpan="2">
                  <a:txBody>
                    <a:bodyPr/>
                    <a:lstStyle/>
                    <a:p>
                      <a:pPr marL="0" marR="0" algn="ctr">
                        <a:lnSpc>
                          <a:spcPct val="107000"/>
                        </a:lnSpc>
                        <a:spcBef>
                          <a:spcPts val="0"/>
                        </a:spcBef>
                        <a:spcAft>
                          <a:spcPts val="0"/>
                        </a:spcAft>
                      </a:pPr>
                      <a:r>
                        <a:rPr lang="en-US" sz="1700">
                          <a:effectLst/>
                        </a:rPr>
                        <a:t>1</a:t>
                      </a:r>
                      <a:r>
                        <a:rPr lang="en-US" sz="1700" baseline="30000">
                          <a:effectLst/>
                        </a:rPr>
                        <a:t>st</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nSpc>
                          <a:spcPct val="107000"/>
                        </a:lnSpc>
                        <a:spcBef>
                          <a:spcPts val="0"/>
                        </a:spcBef>
                        <a:spcAft>
                          <a:spcPts val="0"/>
                        </a:spcAft>
                      </a:pPr>
                      <a:r>
                        <a:rPr lang="en-US" sz="1700">
                          <a:effectLst/>
                        </a:rPr>
                        <a:t>6 Classrooms  (10, 19,20, 36,58, 61)</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0"/>
                        </a:spcBef>
                        <a:spcAft>
                          <a:spcPts val="0"/>
                        </a:spcAft>
                      </a:pPr>
                      <a:r>
                        <a:rPr lang="en-US" sz="1700">
                          <a:effectLst/>
                        </a:rPr>
                        <a:t>6 (1.8 –2.7)</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extLst>
                  <a:ext uri="{0D108BD9-81ED-4DB2-BD59-A6C34878D82A}">
                    <a16:rowId xmlns:a16="http://schemas.microsoft.com/office/drawing/2014/main" xmlns="" val="3377012936"/>
                  </a:ext>
                </a:extLst>
              </a:tr>
              <a:tr h="450159">
                <a:tc vMerge="1">
                  <a:txBody>
                    <a:bodyPr/>
                    <a:lstStyle/>
                    <a:p>
                      <a:endParaRPr lang="es-CO"/>
                    </a:p>
                  </a:txBody>
                  <a:tcPr/>
                </a:tc>
                <a:tc>
                  <a:txBody>
                    <a:bodyPr/>
                    <a:lstStyle/>
                    <a:p>
                      <a:pPr marL="0" marR="0">
                        <a:lnSpc>
                          <a:spcPct val="107000"/>
                        </a:lnSpc>
                        <a:spcBef>
                          <a:spcPts val="0"/>
                        </a:spcBef>
                        <a:spcAft>
                          <a:spcPts val="0"/>
                        </a:spcAft>
                      </a:pPr>
                      <a:r>
                        <a:rPr lang="en-US" sz="1700">
                          <a:effectLst/>
                        </a:rPr>
                        <a:t>3 Offices   (77-P, R, V)</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0"/>
                        </a:spcBef>
                        <a:spcAft>
                          <a:spcPts val="0"/>
                        </a:spcAft>
                      </a:pPr>
                      <a:r>
                        <a:rPr lang="en-US" sz="1700">
                          <a:effectLst/>
                        </a:rPr>
                        <a:t>3 (2.0 - 3.4)</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extLst>
                  <a:ext uri="{0D108BD9-81ED-4DB2-BD59-A6C34878D82A}">
                    <a16:rowId xmlns:a16="http://schemas.microsoft.com/office/drawing/2014/main" xmlns="" val="2177803732"/>
                  </a:ext>
                </a:extLst>
              </a:tr>
              <a:tr h="450159">
                <a:tc>
                  <a:txBody>
                    <a:bodyPr/>
                    <a:lstStyle/>
                    <a:p>
                      <a:pPr marL="0" marR="0" algn="ctr">
                        <a:lnSpc>
                          <a:spcPct val="107000"/>
                        </a:lnSpc>
                        <a:spcBef>
                          <a:spcPts val="0"/>
                        </a:spcBef>
                        <a:spcAft>
                          <a:spcPts val="0"/>
                        </a:spcAft>
                      </a:pPr>
                      <a:r>
                        <a:rPr lang="en-US" sz="1700">
                          <a:effectLst/>
                        </a:rPr>
                        <a:t>2</a:t>
                      </a:r>
                      <a:r>
                        <a:rPr lang="en-US" sz="1700" baseline="30000">
                          <a:effectLst/>
                        </a:rPr>
                        <a:t>nd</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nSpc>
                          <a:spcPct val="107000"/>
                        </a:lnSpc>
                        <a:spcBef>
                          <a:spcPts val="0"/>
                        </a:spcBef>
                        <a:spcAft>
                          <a:spcPts val="0"/>
                        </a:spcAft>
                      </a:pPr>
                      <a:r>
                        <a:rPr lang="en-US" sz="1700">
                          <a:effectLst/>
                        </a:rPr>
                        <a:t>4 Classrooms   (46,98, 124, 206)</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1200"/>
                        </a:spcBef>
                        <a:spcAft>
                          <a:spcPts val="0"/>
                        </a:spcAft>
                      </a:pPr>
                      <a:r>
                        <a:rPr lang="en-US" sz="1700">
                          <a:effectLst/>
                        </a:rPr>
                        <a:t>4 (1.7-- 3.1) </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extLst>
                  <a:ext uri="{0D108BD9-81ED-4DB2-BD59-A6C34878D82A}">
                    <a16:rowId xmlns:a16="http://schemas.microsoft.com/office/drawing/2014/main" xmlns="" val="2183259772"/>
                  </a:ext>
                </a:extLst>
              </a:tr>
              <a:tr h="450159">
                <a:tc rowSpan="2">
                  <a:txBody>
                    <a:bodyPr/>
                    <a:lstStyle/>
                    <a:p>
                      <a:pPr marL="0" marR="0" algn="ctr">
                        <a:lnSpc>
                          <a:spcPct val="107000"/>
                        </a:lnSpc>
                        <a:spcBef>
                          <a:spcPts val="0"/>
                        </a:spcBef>
                        <a:spcAft>
                          <a:spcPts val="0"/>
                        </a:spcAft>
                      </a:pPr>
                      <a:r>
                        <a:rPr lang="en-US" sz="1700">
                          <a:effectLst/>
                        </a:rPr>
                        <a:t>3</a:t>
                      </a:r>
                      <a:r>
                        <a:rPr lang="en-US" sz="1700" baseline="30000">
                          <a:effectLst/>
                        </a:rPr>
                        <a:t>rd</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nSpc>
                          <a:spcPct val="107000"/>
                        </a:lnSpc>
                        <a:spcBef>
                          <a:spcPts val="0"/>
                        </a:spcBef>
                        <a:spcAft>
                          <a:spcPts val="0"/>
                        </a:spcAft>
                      </a:pPr>
                      <a:r>
                        <a:rPr lang="en-US" sz="1700">
                          <a:effectLst/>
                        </a:rPr>
                        <a:t>2 Class &amp; 1 Lab  (122, 124*, 97)</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1200"/>
                        </a:spcBef>
                        <a:spcAft>
                          <a:spcPts val="0"/>
                        </a:spcAft>
                      </a:pPr>
                      <a:r>
                        <a:rPr lang="en-US" sz="1700">
                          <a:effectLst/>
                        </a:rPr>
                        <a:t>3 (0.0 – 1.6)</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extLst>
                  <a:ext uri="{0D108BD9-81ED-4DB2-BD59-A6C34878D82A}">
                    <a16:rowId xmlns:a16="http://schemas.microsoft.com/office/drawing/2014/main" xmlns="" val="850311417"/>
                  </a:ext>
                </a:extLst>
              </a:tr>
              <a:tr h="450159">
                <a:tc vMerge="1">
                  <a:txBody>
                    <a:bodyPr/>
                    <a:lstStyle/>
                    <a:p>
                      <a:endParaRPr lang="es-CO"/>
                    </a:p>
                  </a:txBody>
                  <a:tcPr/>
                </a:tc>
                <a:tc>
                  <a:txBody>
                    <a:bodyPr/>
                    <a:lstStyle/>
                    <a:p>
                      <a:pPr marL="0" marR="0">
                        <a:lnSpc>
                          <a:spcPct val="107000"/>
                        </a:lnSpc>
                        <a:spcBef>
                          <a:spcPts val="0"/>
                        </a:spcBef>
                        <a:spcAft>
                          <a:spcPts val="0"/>
                        </a:spcAft>
                      </a:pPr>
                      <a:r>
                        <a:rPr lang="en-US" sz="1700">
                          <a:effectLst/>
                        </a:rPr>
                        <a:t>3 Offices  (6, 54/25,)</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1200"/>
                        </a:spcBef>
                        <a:spcAft>
                          <a:spcPts val="0"/>
                        </a:spcAft>
                      </a:pPr>
                      <a:r>
                        <a:rPr lang="en-US" sz="1700">
                          <a:effectLst/>
                        </a:rPr>
                        <a:t>2 (1.6 – 2.5)</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extLst>
                  <a:ext uri="{0D108BD9-81ED-4DB2-BD59-A6C34878D82A}">
                    <a16:rowId xmlns:a16="http://schemas.microsoft.com/office/drawing/2014/main" xmlns="" val="922769149"/>
                  </a:ext>
                </a:extLst>
              </a:tr>
              <a:tr h="450159">
                <a:tc rowSpan="2">
                  <a:txBody>
                    <a:bodyPr/>
                    <a:lstStyle/>
                    <a:p>
                      <a:pPr marL="0" marR="0" algn="ctr">
                        <a:lnSpc>
                          <a:spcPct val="107000"/>
                        </a:lnSpc>
                        <a:spcBef>
                          <a:spcPts val="0"/>
                        </a:spcBef>
                        <a:spcAft>
                          <a:spcPts val="0"/>
                        </a:spcAft>
                      </a:pPr>
                      <a:r>
                        <a:rPr lang="en-US" sz="1700">
                          <a:effectLst/>
                        </a:rPr>
                        <a:t>4th</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nSpc>
                          <a:spcPct val="107000"/>
                        </a:lnSpc>
                        <a:spcBef>
                          <a:spcPts val="0"/>
                        </a:spcBef>
                        <a:spcAft>
                          <a:spcPts val="0"/>
                        </a:spcAft>
                      </a:pPr>
                      <a:r>
                        <a:rPr lang="en-US" sz="1700">
                          <a:effectLst/>
                        </a:rPr>
                        <a:t>1 Laboratory/classroom   (151)</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1200"/>
                        </a:spcBef>
                        <a:spcAft>
                          <a:spcPts val="0"/>
                        </a:spcAft>
                      </a:pPr>
                      <a:r>
                        <a:rPr lang="en-US" sz="1700">
                          <a:effectLst/>
                        </a:rPr>
                        <a:t>1 (1.8)</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extLst>
                  <a:ext uri="{0D108BD9-81ED-4DB2-BD59-A6C34878D82A}">
                    <a16:rowId xmlns:a16="http://schemas.microsoft.com/office/drawing/2014/main" xmlns="" val="1588299707"/>
                  </a:ext>
                </a:extLst>
              </a:tr>
              <a:tr h="450159">
                <a:tc vMerge="1">
                  <a:txBody>
                    <a:bodyPr/>
                    <a:lstStyle/>
                    <a:p>
                      <a:endParaRPr lang="es-CO"/>
                    </a:p>
                  </a:txBody>
                  <a:tcPr/>
                </a:tc>
                <a:tc>
                  <a:txBody>
                    <a:bodyPr/>
                    <a:lstStyle/>
                    <a:p>
                      <a:pPr marL="0" marR="0">
                        <a:lnSpc>
                          <a:spcPct val="107000"/>
                        </a:lnSpc>
                        <a:spcBef>
                          <a:spcPts val="0"/>
                        </a:spcBef>
                        <a:spcAft>
                          <a:spcPts val="0"/>
                        </a:spcAft>
                      </a:pPr>
                      <a:r>
                        <a:rPr lang="en-US" sz="1700">
                          <a:effectLst/>
                        </a:rPr>
                        <a:t>1 Office ( 144*--no supply air)</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1200"/>
                        </a:spcBef>
                        <a:spcAft>
                          <a:spcPts val="0"/>
                        </a:spcAft>
                      </a:pPr>
                      <a:r>
                        <a:rPr lang="en-US" sz="1700">
                          <a:effectLst/>
                        </a:rPr>
                        <a:t>0</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extLst>
                  <a:ext uri="{0D108BD9-81ED-4DB2-BD59-A6C34878D82A}">
                    <a16:rowId xmlns:a16="http://schemas.microsoft.com/office/drawing/2014/main" xmlns="" val="2031253680"/>
                  </a:ext>
                </a:extLst>
              </a:tr>
              <a:tr h="450159">
                <a:tc>
                  <a:txBody>
                    <a:bodyPr/>
                    <a:lstStyle/>
                    <a:p>
                      <a:pPr marL="0" marR="0" algn="ctr">
                        <a:lnSpc>
                          <a:spcPct val="107000"/>
                        </a:lnSpc>
                        <a:spcBef>
                          <a:spcPts val="0"/>
                        </a:spcBef>
                        <a:spcAft>
                          <a:spcPts val="0"/>
                        </a:spcAft>
                      </a:pPr>
                      <a:r>
                        <a:rPr lang="en-US" sz="1700">
                          <a:effectLst/>
                        </a:rPr>
                        <a:t>5th</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nSpc>
                          <a:spcPct val="107000"/>
                        </a:lnSpc>
                        <a:spcBef>
                          <a:spcPts val="0"/>
                        </a:spcBef>
                        <a:spcAft>
                          <a:spcPts val="0"/>
                        </a:spcAft>
                      </a:pPr>
                      <a:r>
                        <a:rPr lang="en-US" sz="1700">
                          <a:effectLst/>
                        </a:rPr>
                        <a:t>1 Office  (56)</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tc>
                  <a:txBody>
                    <a:bodyPr/>
                    <a:lstStyle/>
                    <a:p>
                      <a:pPr marL="0" marR="0" algn="ctr">
                        <a:lnSpc>
                          <a:spcPct val="107000"/>
                        </a:lnSpc>
                        <a:spcBef>
                          <a:spcPts val="1200"/>
                        </a:spcBef>
                        <a:spcAft>
                          <a:spcPts val="0"/>
                        </a:spcAft>
                      </a:pPr>
                      <a:r>
                        <a:rPr lang="en-US" sz="1700">
                          <a:effectLst/>
                        </a:rPr>
                        <a:t>1 (2.8)</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tc>
                <a:extLst>
                  <a:ext uri="{0D108BD9-81ED-4DB2-BD59-A6C34878D82A}">
                    <a16:rowId xmlns:a16="http://schemas.microsoft.com/office/drawing/2014/main" xmlns="" val="4210150"/>
                  </a:ext>
                </a:extLst>
              </a:tr>
              <a:tr h="538003">
                <a:tc>
                  <a:txBody>
                    <a:bodyPr/>
                    <a:lstStyle/>
                    <a:p>
                      <a:pPr marL="0" marR="0" algn="ctr">
                        <a:lnSpc>
                          <a:spcPct val="107000"/>
                        </a:lnSpc>
                        <a:spcBef>
                          <a:spcPts val="0"/>
                        </a:spcBef>
                        <a:spcAft>
                          <a:spcPts val="0"/>
                        </a:spcAft>
                      </a:pPr>
                      <a:r>
                        <a:rPr lang="en-US" sz="2100">
                          <a:effectLst/>
                        </a:rPr>
                        <a:t>Totals</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gn="ctr">
                        <a:lnSpc>
                          <a:spcPct val="107000"/>
                        </a:lnSpc>
                        <a:spcBef>
                          <a:spcPts val="0"/>
                        </a:spcBef>
                        <a:spcAft>
                          <a:spcPts val="0"/>
                        </a:spcAft>
                      </a:pPr>
                      <a:r>
                        <a:rPr lang="en-US" sz="2100">
                          <a:effectLst/>
                        </a:rPr>
                        <a:t>35</a:t>
                      </a:r>
                      <a:endParaRPr lang="es-CO" sz="130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tc>
                  <a:txBody>
                    <a:bodyPr/>
                    <a:lstStyle/>
                    <a:p>
                      <a:pPr marL="0" marR="0">
                        <a:lnSpc>
                          <a:spcPct val="107000"/>
                        </a:lnSpc>
                        <a:spcBef>
                          <a:spcPts val="1200"/>
                        </a:spcBef>
                        <a:spcAft>
                          <a:spcPts val="0"/>
                        </a:spcAft>
                      </a:pPr>
                      <a:r>
                        <a:rPr lang="en-US" sz="2100" dirty="0">
                          <a:effectLst/>
                        </a:rPr>
                        <a:t>           21 (60%)</a:t>
                      </a:r>
                      <a:endParaRPr lang="es-CO" sz="1300" dirty="0">
                        <a:effectLst/>
                        <a:latin typeface="Calibri" panose="020F0502020204030204" pitchFamily="34" charset="0"/>
                        <a:ea typeface="Calibri" panose="020F0502020204030204" pitchFamily="34" charset="0"/>
                        <a:cs typeface="Arial" panose="020B0604020202020204" pitchFamily="34" charset="0"/>
                      </a:endParaRPr>
                    </a:p>
                  </a:txBody>
                  <a:tcPr marL="82526" marR="82526" marT="0" marB="0" anchor="ctr"/>
                </a:tc>
                <a:extLst>
                  <a:ext uri="{0D108BD9-81ED-4DB2-BD59-A6C34878D82A}">
                    <a16:rowId xmlns:a16="http://schemas.microsoft.com/office/drawing/2014/main" xmlns="" val="222104596"/>
                  </a:ext>
                </a:extLst>
              </a:tr>
            </a:tbl>
          </a:graphicData>
        </a:graphic>
      </p:graphicFrame>
    </p:spTree>
    <p:extLst>
      <p:ext uri="{BB962C8B-B14F-4D97-AF65-F5344CB8AC3E}">
        <p14:creationId xmlns:p14="http://schemas.microsoft.com/office/powerpoint/2010/main" val="124141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EA9C89-A3A1-4158-9512-2A8A76FD6534}"/>
              </a:ext>
            </a:extLst>
          </p:cNvPr>
          <p:cNvSpPr>
            <a:spLocks noGrp="1"/>
          </p:cNvSpPr>
          <p:nvPr>
            <p:ph type="title"/>
          </p:nvPr>
        </p:nvSpPr>
        <p:spPr>
          <a:xfrm>
            <a:off x="5289754" y="639097"/>
            <a:ext cx="6740321" cy="3686015"/>
          </a:xfrm>
        </p:spPr>
        <p:txBody>
          <a:bodyPr vert="horz" lIns="91440" tIns="45720" rIns="91440" bIns="45720" rtlCol="0" anchor="b">
            <a:normAutofit/>
          </a:bodyPr>
          <a:lstStyle/>
          <a:p>
            <a:pPr algn="ctr"/>
            <a:r>
              <a:rPr lang="en-US" sz="5000" u="sng" dirty="0">
                <a:solidFill>
                  <a:schemeClr val="accent4"/>
                </a:solidFill>
              </a:rPr>
              <a:t>Seventeen</a:t>
            </a:r>
            <a:r>
              <a:rPr lang="en-US" sz="5000" dirty="0">
                <a:solidFill>
                  <a:schemeClr val="accent4"/>
                </a:solidFill>
              </a:rPr>
              <a:t>  Classroom/Labs    </a:t>
            </a:r>
            <a:r>
              <a:rPr lang="en-US" sz="4400" dirty="0">
                <a:solidFill>
                  <a:schemeClr val="accent4"/>
                </a:solidFill>
              </a:rPr>
              <a:t>Inadequate Air Supply </a:t>
            </a:r>
            <a:r>
              <a:rPr lang="en-US" sz="5000" dirty="0">
                <a:solidFill>
                  <a:schemeClr val="accent4"/>
                </a:solidFill>
              </a:rPr>
              <a:t>(&lt;4 ACH)</a:t>
            </a:r>
          </a:p>
        </p:txBody>
      </p:sp>
      <p:sp>
        <p:nvSpPr>
          <p:cNvPr id="3" name="Text Placeholder 2">
            <a:extLst>
              <a:ext uri="{FF2B5EF4-FFF2-40B4-BE49-F238E27FC236}">
                <a16:creationId xmlns:a16="http://schemas.microsoft.com/office/drawing/2014/main" xmlns="" id="{9A743CFA-FD9A-443D-AC8E-FD49C524365F}"/>
              </a:ext>
            </a:extLst>
          </p:cNvPr>
          <p:cNvSpPr>
            <a:spLocks noGrp="1"/>
          </p:cNvSpPr>
          <p:nvPr>
            <p:ph type="body" idx="1"/>
          </p:nvPr>
        </p:nvSpPr>
        <p:spPr>
          <a:xfrm>
            <a:off x="5289753" y="4672739"/>
            <a:ext cx="6269347" cy="1021498"/>
          </a:xfrm>
        </p:spPr>
        <p:txBody>
          <a:bodyPr vert="horz" lIns="91440" tIns="45720" rIns="91440" bIns="45720" rtlCol="0">
            <a:normAutofit/>
          </a:bodyPr>
          <a:lstStyle/>
          <a:p>
            <a:pPr algn="ctr">
              <a:lnSpc>
                <a:spcPct val="90000"/>
              </a:lnSpc>
            </a:pPr>
            <a:r>
              <a:rPr lang="en-US" sz="1900" dirty="0">
                <a:solidFill>
                  <a:schemeClr val="tx1">
                    <a:lumMod val="85000"/>
                    <a:lumOff val="15000"/>
                  </a:schemeClr>
                </a:solidFill>
              </a:rPr>
              <a:t>Immediate increase of Supply Air is needed </a:t>
            </a:r>
          </a:p>
          <a:p>
            <a:pPr algn="ctr">
              <a:lnSpc>
                <a:spcPct val="90000"/>
              </a:lnSpc>
            </a:pPr>
            <a:r>
              <a:rPr lang="en-US" sz="1900" dirty="0">
                <a:solidFill>
                  <a:schemeClr val="tx1">
                    <a:lumMod val="85000"/>
                    <a:lumOff val="15000"/>
                  </a:schemeClr>
                </a:solidFill>
              </a:rPr>
              <a:t>to achieve &gt;4 ACH  </a:t>
            </a:r>
          </a:p>
        </p:txBody>
      </p:sp>
      <p:pic>
        <p:nvPicPr>
          <p:cNvPr id="5" name="Picture 4" descr="Person writing on a board">
            <a:extLst>
              <a:ext uri="{FF2B5EF4-FFF2-40B4-BE49-F238E27FC236}">
                <a16:creationId xmlns:a16="http://schemas.microsoft.com/office/drawing/2014/main" xmlns="" id="{8431627A-059D-454B-93DD-2D6539F8DACB}"/>
              </a:ext>
            </a:extLst>
          </p:cNvPr>
          <p:cNvPicPr>
            <a:picLocks noChangeAspect="1"/>
          </p:cNvPicPr>
          <p:nvPr/>
        </p:nvPicPr>
        <p:blipFill rotWithShape="1">
          <a:blip r:embed="rId2"/>
          <a:srcRect l="45032" r="4951"/>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86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512707-A203-4F35-889A-7A3172C75701}"/>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dirty="0">
                <a:solidFill>
                  <a:schemeClr val="accent4"/>
                </a:solidFill>
              </a:rPr>
              <a:t>CO</a:t>
            </a:r>
            <a:r>
              <a:rPr lang="en-US" sz="5400" dirty="0">
                <a:solidFill>
                  <a:schemeClr val="accent4"/>
                </a:solidFill>
              </a:rPr>
              <a:t>2</a:t>
            </a:r>
            <a:r>
              <a:rPr lang="en-US" dirty="0">
                <a:solidFill>
                  <a:schemeClr val="accent4"/>
                </a:solidFill>
              </a:rPr>
              <a:t> Assessment Results</a:t>
            </a:r>
          </a:p>
        </p:txBody>
      </p:sp>
      <p:sp>
        <p:nvSpPr>
          <p:cNvPr id="3" name="Text Placeholder 2">
            <a:extLst>
              <a:ext uri="{FF2B5EF4-FFF2-40B4-BE49-F238E27FC236}">
                <a16:creationId xmlns:a16="http://schemas.microsoft.com/office/drawing/2014/main" xmlns="" id="{0159E4E0-93E8-467C-89CB-E3392C371482}"/>
              </a:ext>
            </a:extLst>
          </p:cNvPr>
          <p:cNvSpPr>
            <a:spLocks noGrp="1"/>
          </p:cNvSpPr>
          <p:nvPr>
            <p:ph type="body" idx="1"/>
          </p:nvPr>
        </p:nvSpPr>
        <p:spPr>
          <a:xfrm>
            <a:off x="5289753" y="4672739"/>
            <a:ext cx="6269347" cy="1021498"/>
          </a:xfrm>
        </p:spPr>
        <p:txBody>
          <a:bodyPr vert="horz" lIns="91440" tIns="45720" rIns="91440" bIns="45720" rtlCol="0">
            <a:normAutofit fontScale="70000" lnSpcReduction="20000"/>
          </a:bodyPr>
          <a:lstStyle/>
          <a:p>
            <a:pPr>
              <a:lnSpc>
                <a:spcPct val="100000"/>
              </a:lnSpc>
            </a:pPr>
            <a:r>
              <a:rPr lang="en-US" sz="2200" dirty="0">
                <a:solidFill>
                  <a:schemeClr val="tx1">
                    <a:lumMod val="85000"/>
                    <a:lumOff val="15000"/>
                  </a:schemeClr>
                </a:solidFill>
              </a:rPr>
              <a:t>Wheatley Hall</a:t>
            </a:r>
          </a:p>
          <a:p>
            <a:pPr>
              <a:lnSpc>
                <a:spcPct val="100000"/>
              </a:lnSpc>
            </a:pPr>
            <a:r>
              <a:rPr lang="en-US" sz="2200" dirty="0">
                <a:solidFill>
                  <a:schemeClr val="tx1">
                    <a:lumMod val="85000"/>
                    <a:lumOff val="15000"/>
                  </a:schemeClr>
                </a:solidFill>
              </a:rPr>
              <a:t>University of Massachusetts Boston</a:t>
            </a:r>
          </a:p>
          <a:p>
            <a:pPr>
              <a:lnSpc>
                <a:spcPct val="100000"/>
              </a:lnSpc>
            </a:pPr>
            <a:r>
              <a:rPr lang="en-US" sz="2200" dirty="0">
                <a:solidFill>
                  <a:schemeClr val="tx1">
                    <a:lumMod val="85000"/>
                    <a:lumOff val="15000"/>
                  </a:schemeClr>
                </a:solidFill>
              </a:rPr>
              <a:t>MTA Survey November- December 2021</a:t>
            </a:r>
          </a:p>
        </p:txBody>
      </p:sp>
      <p:pic>
        <p:nvPicPr>
          <p:cNvPr id="5" name="Picture 4" descr="Top view of a circular staircase">
            <a:extLst>
              <a:ext uri="{FF2B5EF4-FFF2-40B4-BE49-F238E27FC236}">
                <a16:creationId xmlns:a16="http://schemas.microsoft.com/office/drawing/2014/main" xmlns="" id="{53E3CB8E-AF40-4B33-8DB6-153D3AE329FC}"/>
              </a:ext>
            </a:extLst>
          </p:cNvPr>
          <p:cNvPicPr>
            <a:picLocks noChangeAspect="1"/>
          </p:cNvPicPr>
          <p:nvPr/>
        </p:nvPicPr>
        <p:blipFill rotWithShape="1">
          <a:blip r:embed="rId2"/>
          <a:srcRect l="3299" r="51584" b="-2"/>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26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652BD35A-BC99-4831-A358-06E2CEB96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xmlns=""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xmlns="" id="{3B18E611-D1B0-4900-9DD6-2E47A1936D48}"/>
              </a:ext>
            </a:extLst>
          </p:cNvPr>
          <p:cNvSpPr>
            <a:spLocks noChangeArrowheads="1"/>
          </p:cNvSpPr>
          <p:nvPr/>
        </p:nvSpPr>
        <p:spPr bwMode="auto">
          <a:xfrm>
            <a:off x="1343025" y="2100263"/>
            <a:ext cx="14149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e 3">
            <a:extLst>
              <a:ext uri="{FF2B5EF4-FFF2-40B4-BE49-F238E27FC236}">
                <a16:creationId xmlns:a16="http://schemas.microsoft.com/office/drawing/2014/main" xmlns="" id="{5B2B31EA-7FED-49CC-A746-35EDEB9FB425}"/>
              </a:ext>
            </a:extLst>
          </p:cNvPr>
          <p:cNvGraphicFramePr>
            <a:graphicFrameLocks noGrp="1"/>
          </p:cNvGraphicFramePr>
          <p:nvPr>
            <p:extLst>
              <p:ext uri="{D42A27DB-BD31-4B8C-83A1-F6EECF244321}">
                <p14:modId xmlns:p14="http://schemas.microsoft.com/office/powerpoint/2010/main" val="2533664054"/>
              </p:ext>
            </p:extLst>
          </p:nvPr>
        </p:nvGraphicFramePr>
        <p:xfrm>
          <a:off x="1" y="428625"/>
          <a:ext cx="11763373" cy="6014949"/>
        </p:xfrm>
        <a:graphic>
          <a:graphicData uri="http://schemas.openxmlformats.org/drawingml/2006/table">
            <a:tbl>
              <a:tblPr firstRow="1" firstCol="1" bandRow="1">
                <a:tableStyleId>{5C22544A-7EE6-4342-B048-85BDC9FD1C3A}</a:tableStyleId>
              </a:tblPr>
              <a:tblGrid>
                <a:gridCol w="2614601">
                  <a:extLst>
                    <a:ext uri="{9D8B030D-6E8A-4147-A177-3AD203B41FA5}">
                      <a16:colId xmlns:a16="http://schemas.microsoft.com/office/drawing/2014/main" xmlns="" val="878865620"/>
                    </a:ext>
                  </a:extLst>
                </a:gridCol>
                <a:gridCol w="5177719">
                  <a:extLst>
                    <a:ext uri="{9D8B030D-6E8A-4147-A177-3AD203B41FA5}">
                      <a16:colId xmlns:a16="http://schemas.microsoft.com/office/drawing/2014/main" xmlns="" val="3557180242"/>
                    </a:ext>
                  </a:extLst>
                </a:gridCol>
                <a:gridCol w="3971053">
                  <a:extLst>
                    <a:ext uri="{9D8B030D-6E8A-4147-A177-3AD203B41FA5}">
                      <a16:colId xmlns:a16="http://schemas.microsoft.com/office/drawing/2014/main" xmlns="" val="253414417"/>
                    </a:ext>
                  </a:extLst>
                </a:gridCol>
              </a:tblGrid>
              <a:tr h="1176726">
                <a:tc gridSpan="3">
                  <a:txBody>
                    <a:bodyPr/>
                    <a:lstStyle/>
                    <a:p>
                      <a:pPr marL="0" marR="0" algn="ctr">
                        <a:lnSpc>
                          <a:spcPct val="107000"/>
                        </a:lnSpc>
                        <a:spcBef>
                          <a:spcPts val="0"/>
                        </a:spcBef>
                        <a:spcAft>
                          <a:spcPts val="0"/>
                        </a:spcAft>
                      </a:pPr>
                      <a:r>
                        <a:rPr lang="en-US" sz="2300">
                          <a:effectLst/>
                        </a:rPr>
                        <a:t>Results  3-   CO2 ppm Concentration Assessment</a:t>
                      </a:r>
                      <a:endParaRPr lang="es-CO" sz="1200">
                        <a:effectLst/>
                      </a:endParaRPr>
                    </a:p>
                    <a:p>
                      <a:pPr marL="228600" marR="0" algn="ctr">
                        <a:lnSpc>
                          <a:spcPct val="107000"/>
                        </a:lnSpc>
                        <a:spcBef>
                          <a:spcPts val="0"/>
                        </a:spcBef>
                        <a:spcAft>
                          <a:spcPts val="0"/>
                        </a:spcAft>
                      </a:pPr>
                      <a:r>
                        <a:rPr lang="en-US" sz="1900">
                          <a:effectLst/>
                        </a:rPr>
                        <a:t>Guidelines MDPH: 800 ppm fully Occupied Room Outside</a:t>
                      </a:r>
                      <a:endParaRPr lang="es-CO" sz="1200">
                        <a:effectLst/>
                      </a:endParaRPr>
                    </a:p>
                    <a:p>
                      <a:pPr marL="228600" marR="0" algn="ctr">
                        <a:lnSpc>
                          <a:spcPct val="107000"/>
                        </a:lnSpc>
                        <a:spcBef>
                          <a:spcPts val="0"/>
                        </a:spcBef>
                        <a:spcAft>
                          <a:spcPts val="0"/>
                        </a:spcAft>
                      </a:pPr>
                      <a:r>
                        <a:rPr lang="en-US" sz="1700">
                          <a:effectLst/>
                        </a:rPr>
                        <a:t>Conditions: CO2 ppm (414-485) (11-12/2021)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506047758"/>
                  </a:ext>
                </a:extLst>
              </a:tr>
              <a:tr h="675920">
                <a:tc>
                  <a:txBody>
                    <a:bodyPr/>
                    <a:lstStyle/>
                    <a:p>
                      <a:pPr marL="0" marR="0" algn="ctr">
                        <a:lnSpc>
                          <a:spcPct val="107000"/>
                        </a:lnSpc>
                        <a:spcBef>
                          <a:spcPts val="0"/>
                        </a:spcBef>
                        <a:spcAft>
                          <a:spcPts val="0"/>
                        </a:spcAft>
                      </a:pPr>
                      <a:r>
                        <a:rPr lang="en-US" sz="2400" dirty="0">
                          <a:solidFill>
                            <a:schemeClr val="tx1"/>
                          </a:solidFill>
                          <a:effectLst/>
                        </a:rPr>
                        <a:t>Floor</a:t>
                      </a:r>
                      <a:endParaRPr lang="es-CO"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solidFill>
                      <a:schemeClr val="bg1">
                        <a:lumMod val="85000"/>
                      </a:schemeClr>
                    </a:solidFill>
                  </a:tcPr>
                </a:tc>
                <a:tc>
                  <a:txBody>
                    <a:bodyPr/>
                    <a:lstStyle/>
                    <a:p>
                      <a:pPr marL="0" marR="0" algn="ctr">
                        <a:lnSpc>
                          <a:spcPct val="107000"/>
                        </a:lnSpc>
                        <a:spcBef>
                          <a:spcPts val="0"/>
                        </a:spcBef>
                        <a:spcAft>
                          <a:spcPts val="0"/>
                        </a:spcAft>
                      </a:pPr>
                      <a:r>
                        <a:rPr lang="en-US" sz="2400" dirty="0">
                          <a:effectLst/>
                        </a:rPr>
                        <a:t>Rooms Evaluated                             </a:t>
                      </a:r>
                    </a:p>
                    <a:p>
                      <a:pPr marL="0" marR="0" algn="ctr">
                        <a:lnSpc>
                          <a:spcPct val="107000"/>
                        </a:lnSpc>
                        <a:spcBef>
                          <a:spcPts val="0"/>
                        </a:spcBef>
                        <a:spcAft>
                          <a:spcPts val="0"/>
                        </a:spcAft>
                      </a:pPr>
                      <a:r>
                        <a:rPr lang="en-US" sz="2400" dirty="0">
                          <a:effectLst/>
                        </a:rPr>
                        <a:t>(All Unoccupied)</a:t>
                      </a:r>
                      <a:endParaRPr lang="es-CO" sz="24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solidFill>
                      <a:schemeClr val="bg1">
                        <a:lumMod val="85000"/>
                      </a:schemeClr>
                    </a:solidFill>
                  </a:tcPr>
                </a:tc>
                <a:tc>
                  <a:txBody>
                    <a:bodyPr/>
                    <a:lstStyle/>
                    <a:p>
                      <a:pPr marL="0" marR="0" algn="ctr">
                        <a:lnSpc>
                          <a:spcPct val="107000"/>
                        </a:lnSpc>
                        <a:spcBef>
                          <a:spcPts val="0"/>
                        </a:spcBef>
                        <a:spcAft>
                          <a:spcPts val="0"/>
                        </a:spcAft>
                      </a:pPr>
                      <a:r>
                        <a:rPr lang="en-US" sz="2400" dirty="0">
                          <a:effectLst/>
                        </a:rPr>
                        <a:t>Above</a:t>
                      </a:r>
                      <a:endParaRPr lang="es-CO" sz="2400" dirty="0">
                        <a:effectLst/>
                      </a:endParaRPr>
                    </a:p>
                    <a:p>
                      <a:pPr marL="0" marR="0" algn="ctr">
                        <a:lnSpc>
                          <a:spcPct val="107000"/>
                        </a:lnSpc>
                        <a:spcBef>
                          <a:spcPts val="0"/>
                        </a:spcBef>
                        <a:spcAft>
                          <a:spcPts val="0"/>
                        </a:spcAft>
                      </a:pPr>
                      <a:r>
                        <a:rPr lang="en-US" sz="2400" dirty="0">
                          <a:effectLst/>
                        </a:rPr>
                        <a:t> 800 ppm CO2</a:t>
                      </a:r>
                      <a:endParaRPr lang="es-CO" sz="24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solidFill>
                      <a:schemeClr val="bg1">
                        <a:lumMod val="85000"/>
                      </a:schemeClr>
                    </a:solidFill>
                  </a:tcPr>
                </a:tc>
                <a:extLst>
                  <a:ext uri="{0D108BD9-81ED-4DB2-BD59-A6C34878D82A}">
                    <a16:rowId xmlns:a16="http://schemas.microsoft.com/office/drawing/2014/main" xmlns="" val="2098892682"/>
                  </a:ext>
                </a:extLst>
              </a:tr>
              <a:tr h="675920">
                <a:tc>
                  <a:txBody>
                    <a:bodyPr/>
                    <a:lstStyle/>
                    <a:p>
                      <a:pPr marL="0" marR="0" algn="ctr">
                        <a:lnSpc>
                          <a:spcPct val="107000"/>
                        </a:lnSpc>
                        <a:spcBef>
                          <a:spcPts val="0"/>
                        </a:spcBef>
                        <a:spcAft>
                          <a:spcPts val="0"/>
                        </a:spcAft>
                      </a:pPr>
                      <a:r>
                        <a:rPr lang="en-US" sz="2000" dirty="0">
                          <a:effectLst/>
                        </a:rPr>
                        <a:t>1</a:t>
                      </a:r>
                      <a:r>
                        <a:rPr lang="en-US" sz="2000" baseline="30000" dirty="0">
                          <a:effectLst/>
                        </a:rPr>
                        <a:t>st</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dirty="0">
                          <a:effectLst/>
                        </a:rPr>
                        <a:t> </a:t>
                      </a:r>
                      <a:endParaRPr lang="es-CO" sz="2000" dirty="0">
                        <a:effectLst/>
                      </a:endParaRPr>
                    </a:p>
                    <a:p>
                      <a:pPr marL="0" marR="0" algn="ctr">
                        <a:lnSpc>
                          <a:spcPct val="107000"/>
                        </a:lnSpc>
                        <a:spcBef>
                          <a:spcPts val="0"/>
                        </a:spcBef>
                        <a:spcAft>
                          <a:spcPts val="0"/>
                        </a:spcAft>
                      </a:pPr>
                      <a:r>
                        <a:rPr lang="en-US" sz="2000" dirty="0">
                          <a:effectLst/>
                        </a:rPr>
                        <a:t>(2 Classrooms 1-1- and 1-20)</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a:effectLst/>
                        </a:rPr>
                        <a:t>809-818</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extLst>
                  <a:ext uri="{0D108BD9-81ED-4DB2-BD59-A6C34878D82A}">
                    <a16:rowId xmlns:a16="http://schemas.microsoft.com/office/drawing/2014/main" xmlns="" val="126747844"/>
                  </a:ext>
                </a:extLst>
              </a:tr>
              <a:tr h="675920">
                <a:tc>
                  <a:txBody>
                    <a:bodyPr/>
                    <a:lstStyle/>
                    <a:p>
                      <a:pPr marL="0" marR="0" algn="ctr">
                        <a:lnSpc>
                          <a:spcPct val="107000"/>
                        </a:lnSpc>
                        <a:spcBef>
                          <a:spcPts val="0"/>
                        </a:spcBef>
                        <a:spcAft>
                          <a:spcPts val="0"/>
                        </a:spcAft>
                      </a:pPr>
                      <a:r>
                        <a:rPr lang="en-US" sz="2000" dirty="0">
                          <a:effectLst/>
                        </a:rPr>
                        <a:t>2</a:t>
                      </a:r>
                      <a:r>
                        <a:rPr lang="en-US" sz="2000" baseline="30000" dirty="0">
                          <a:effectLst/>
                        </a:rPr>
                        <a:t>nd</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dirty="0">
                          <a:effectLst/>
                        </a:rPr>
                        <a:t> </a:t>
                      </a:r>
                      <a:endParaRPr lang="es-CO" sz="2000" dirty="0">
                        <a:effectLst/>
                      </a:endParaRPr>
                    </a:p>
                    <a:p>
                      <a:pPr marL="0" marR="0" algn="ctr">
                        <a:lnSpc>
                          <a:spcPct val="107000"/>
                        </a:lnSpc>
                        <a:spcBef>
                          <a:spcPts val="0"/>
                        </a:spcBef>
                        <a:spcAft>
                          <a:spcPts val="0"/>
                        </a:spcAft>
                      </a:pPr>
                      <a:r>
                        <a:rPr lang="en-US" sz="2000" dirty="0">
                          <a:effectLst/>
                        </a:rPr>
                        <a:t>(2 Classrooms 2-60 and 2-124)</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1200"/>
                        </a:spcBef>
                        <a:spcAft>
                          <a:spcPts val="0"/>
                        </a:spcAft>
                      </a:pPr>
                      <a:r>
                        <a:rPr lang="en-US" sz="2000">
                          <a:effectLst/>
                        </a:rPr>
                        <a:t>  1082-920</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tc>
                <a:extLst>
                  <a:ext uri="{0D108BD9-81ED-4DB2-BD59-A6C34878D82A}">
                    <a16:rowId xmlns:a16="http://schemas.microsoft.com/office/drawing/2014/main" xmlns="" val="4039342631"/>
                  </a:ext>
                </a:extLst>
              </a:tr>
              <a:tr h="675920">
                <a:tc>
                  <a:txBody>
                    <a:bodyPr/>
                    <a:lstStyle/>
                    <a:p>
                      <a:pPr marL="0" marR="0" algn="ctr">
                        <a:lnSpc>
                          <a:spcPct val="107000"/>
                        </a:lnSpc>
                        <a:spcBef>
                          <a:spcPts val="0"/>
                        </a:spcBef>
                        <a:spcAft>
                          <a:spcPts val="0"/>
                        </a:spcAft>
                      </a:pPr>
                      <a:r>
                        <a:rPr lang="en-US" sz="2000">
                          <a:effectLst/>
                        </a:rPr>
                        <a:t>5</a:t>
                      </a:r>
                      <a:r>
                        <a:rPr lang="en-US" sz="2000" baseline="30000">
                          <a:effectLst/>
                        </a:rPr>
                        <a:t>th</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dirty="0">
                          <a:effectLst/>
                        </a:rPr>
                        <a:t> </a:t>
                      </a:r>
                      <a:endParaRPr lang="es-CO" sz="2000" dirty="0">
                        <a:effectLst/>
                      </a:endParaRPr>
                    </a:p>
                    <a:p>
                      <a:pPr marL="0" marR="0" algn="ctr">
                        <a:lnSpc>
                          <a:spcPct val="107000"/>
                        </a:lnSpc>
                        <a:spcBef>
                          <a:spcPts val="0"/>
                        </a:spcBef>
                        <a:spcAft>
                          <a:spcPts val="0"/>
                        </a:spcAft>
                      </a:pPr>
                      <a:r>
                        <a:rPr lang="en-US" sz="2000" dirty="0">
                          <a:effectLst/>
                        </a:rPr>
                        <a:t>(1 Office 5-58)</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1200"/>
                        </a:spcBef>
                        <a:spcAft>
                          <a:spcPts val="0"/>
                        </a:spcAft>
                      </a:pPr>
                      <a:r>
                        <a:rPr lang="en-US" sz="2000">
                          <a:effectLst/>
                        </a:rPr>
                        <a:t>814</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tc>
                <a:extLst>
                  <a:ext uri="{0D108BD9-81ED-4DB2-BD59-A6C34878D82A}">
                    <a16:rowId xmlns:a16="http://schemas.microsoft.com/office/drawing/2014/main" xmlns="" val="2498072668"/>
                  </a:ext>
                </a:extLst>
              </a:tr>
              <a:tr h="992274">
                <a:tc>
                  <a:txBody>
                    <a:bodyPr/>
                    <a:lstStyle/>
                    <a:p>
                      <a:pPr marL="0" marR="0" algn="ctr">
                        <a:lnSpc>
                          <a:spcPct val="107000"/>
                        </a:lnSpc>
                        <a:spcBef>
                          <a:spcPts val="0"/>
                        </a:spcBef>
                        <a:spcAft>
                          <a:spcPts val="0"/>
                        </a:spcAft>
                      </a:pPr>
                      <a:r>
                        <a:rPr lang="en-US" sz="2000">
                          <a:effectLst/>
                        </a:rPr>
                        <a:t>6</a:t>
                      </a:r>
                      <a:r>
                        <a:rPr lang="en-US" sz="2000" baseline="30000">
                          <a:effectLst/>
                        </a:rPr>
                        <a:t>th</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dirty="0">
                          <a:effectLst/>
                        </a:rPr>
                        <a:t> </a:t>
                      </a:r>
                      <a:endParaRPr lang="es-CO" sz="2000" dirty="0">
                        <a:effectLst/>
                      </a:endParaRPr>
                    </a:p>
                    <a:p>
                      <a:pPr marL="0" marR="0" algn="ctr">
                        <a:lnSpc>
                          <a:spcPct val="107000"/>
                        </a:lnSpc>
                        <a:spcBef>
                          <a:spcPts val="0"/>
                        </a:spcBef>
                        <a:spcAft>
                          <a:spcPts val="0"/>
                        </a:spcAft>
                      </a:pPr>
                      <a:r>
                        <a:rPr lang="en-US" sz="2000" dirty="0">
                          <a:effectLst/>
                        </a:rPr>
                        <a:t> ( 1 Office 6-113)</a:t>
                      </a:r>
                      <a:endParaRPr lang="es-CO" sz="2000" dirty="0">
                        <a:effectLst/>
                      </a:endParaRPr>
                    </a:p>
                    <a:p>
                      <a:pPr marL="0" marR="0" algn="ctr">
                        <a:lnSpc>
                          <a:spcPct val="107000"/>
                        </a:lnSpc>
                        <a:spcBef>
                          <a:spcPts val="0"/>
                        </a:spcBef>
                        <a:spcAft>
                          <a:spcPts val="0"/>
                        </a:spcAft>
                      </a:pPr>
                      <a:r>
                        <a:rPr lang="en-US" sz="2000" dirty="0">
                          <a:effectLst/>
                        </a:rPr>
                        <a:t> </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1200"/>
                        </a:spcBef>
                        <a:spcAft>
                          <a:spcPts val="0"/>
                        </a:spcAft>
                      </a:pPr>
                      <a:r>
                        <a:rPr lang="en-US" sz="2000">
                          <a:effectLst/>
                        </a:rPr>
                        <a:t>820</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tc>
                <a:extLst>
                  <a:ext uri="{0D108BD9-81ED-4DB2-BD59-A6C34878D82A}">
                    <a16:rowId xmlns:a16="http://schemas.microsoft.com/office/drawing/2014/main" xmlns="" val="339838031"/>
                  </a:ext>
                </a:extLst>
              </a:tr>
              <a:tr h="359568">
                <a:tc>
                  <a:txBody>
                    <a:bodyPr/>
                    <a:lstStyle/>
                    <a:p>
                      <a:pPr marL="0" marR="0" algn="ctr">
                        <a:lnSpc>
                          <a:spcPct val="107000"/>
                        </a:lnSpc>
                        <a:spcBef>
                          <a:spcPts val="0"/>
                        </a:spcBef>
                        <a:spcAft>
                          <a:spcPts val="0"/>
                        </a:spcAft>
                      </a:pPr>
                      <a:r>
                        <a:rPr lang="en-US" sz="2000">
                          <a:effectLst/>
                        </a:rPr>
                        <a:t> 6th</a:t>
                      </a:r>
                      <a:endParaRPr lang="es-CO" sz="200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dirty="0">
                          <a:effectLst/>
                        </a:rPr>
                        <a:t>Women’s Bathroom 6-99 </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tc>
                  <a:txBody>
                    <a:bodyPr/>
                    <a:lstStyle/>
                    <a:p>
                      <a:pPr marL="0" marR="0" algn="ctr">
                        <a:lnSpc>
                          <a:spcPct val="107000"/>
                        </a:lnSpc>
                        <a:spcBef>
                          <a:spcPts val="0"/>
                        </a:spcBef>
                        <a:spcAft>
                          <a:spcPts val="0"/>
                        </a:spcAft>
                      </a:pPr>
                      <a:r>
                        <a:rPr lang="en-US" sz="2000" dirty="0">
                          <a:effectLst/>
                        </a:rPr>
                        <a:t>821</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tc>
                <a:extLst>
                  <a:ext uri="{0D108BD9-81ED-4DB2-BD59-A6C34878D82A}">
                    <a16:rowId xmlns:a16="http://schemas.microsoft.com/office/drawing/2014/main" xmlns="" val="4195871113"/>
                  </a:ext>
                </a:extLst>
              </a:tr>
              <a:tr h="675920">
                <a:tc>
                  <a:txBody>
                    <a:bodyPr/>
                    <a:lstStyle/>
                    <a:p>
                      <a:pPr marL="0" marR="0" algn="ctr">
                        <a:lnSpc>
                          <a:spcPct val="107000"/>
                        </a:lnSpc>
                        <a:spcBef>
                          <a:spcPts val="0"/>
                        </a:spcBef>
                        <a:spcAft>
                          <a:spcPts val="0"/>
                        </a:spcAft>
                      </a:pPr>
                      <a:r>
                        <a:rPr lang="en-US" sz="2000" dirty="0">
                          <a:solidFill>
                            <a:schemeClr val="tx1"/>
                          </a:solidFill>
                          <a:effectLst/>
                        </a:rPr>
                        <a:t>TOTALS</a:t>
                      </a:r>
                      <a:endParaRPr lang="es-CO"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solidFill>
                      <a:schemeClr val="bg1">
                        <a:lumMod val="85000"/>
                      </a:schemeClr>
                    </a:solidFill>
                  </a:tcPr>
                </a:tc>
                <a:tc>
                  <a:txBody>
                    <a:bodyPr/>
                    <a:lstStyle/>
                    <a:p>
                      <a:pPr marL="0" marR="0" algn="ctr">
                        <a:lnSpc>
                          <a:spcPct val="107000"/>
                        </a:lnSpc>
                        <a:spcBef>
                          <a:spcPts val="0"/>
                        </a:spcBef>
                        <a:spcAft>
                          <a:spcPts val="0"/>
                        </a:spcAft>
                      </a:pPr>
                      <a:r>
                        <a:rPr lang="en-US" sz="2000" dirty="0">
                          <a:effectLst/>
                        </a:rPr>
                        <a:t>35 measurements</a:t>
                      </a:r>
                      <a:endParaRPr lang="es-CO" sz="2000" dirty="0">
                        <a:effectLst/>
                      </a:endParaRPr>
                    </a:p>
                    <a:p>
                      <a:pPr marL="0" marR="0" algn="ctr">
                        <a:lnSpc>
                          <a:spcPct val="107000"/>
                        </a:lnSpc>
                        <a:spcBef>
                          <a:spcPts val="0"/>
                        </a:spcBef>
                        <a:spcAft>
                          <a:spcPts val="0"/>
                        </a:spcAft>
                      </a:pPr>
                      <a:r>
                        <a:rPr lang="en-US" sz="2000" dirty="0">
                          <a:effectLst/>
                        </a:rPr>
                        <a:t>(28 below 800 ppm CO2 Guideline)</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solidFill>
                      <a:schemeClr val="bg1">
                        <a:lumMod val="85000"/>
                      </a:schemeClr>
                    </a:solidFill>
                  </a:tcPr>
                </a:tc>
                <a:tc>
                  <a:txBody>
                    <a:bodyPr/>
                    <a:lstStyle/>
                    <a:p>
                      <a:pPr marL="0" marR="0" algn="ctr">
                        <a:lnSpc>
                          <a:spcPct val="107000"/>
                        </a:lnSpc>
                        <a:spcBef>
                          <a:spcPts val="1200"/>
                        </a:spcBef>
                        <a:spcAft>
                          <a:spcPts val="0"/>
                        </a:spcAft>
                      </a:pPr>
                      <a:r>
                        <a:rPr lang="en-US" sz="2000" dirty="0">
                          <a:effectLst/>
                        </a:rPr>
                        <a:t> 7</a:t>
                      </a:r>
                      <a:endParaRPr lang="es-CO" sz="2000" dirty="0">
                        <a:effectLst/>
                        <a:latin typeface="Calibri" panose="020F0502020204030204" pitchFamily="34" charset="0"/>
                        <a:ea typeface="Calibri" panose="020F0502020204030204" pitchFamily="34" charset="0"/>
                        <a:cs typeface="Arial" panose="020B0604020202020204" pitchFamily="34" charset="0"/>
                      </a:endParaRPr>
                    </a:p>
                  </a:txBody>
                  <a:tcPr marL="80605" marR="80605" marT="0" marB="0" anchor="ctr">
                    <a:solidFill>
                      <a:schemeClr val="bg1">
                        <a:lumMod val="85000"/>
                      </a:schemeClr>
                    </a:solidFill>
                  </a:tcPr>
                </a:tc>
                <a:extLst>
                  <a:ext uri="{0D108BD9-81ED-4DB2-BD59-A6C34878D82A}">
                    <a16:rowId xmlns:a16="http://schemas.microsoft.com/office/drawing/2014/main" xmlns="" val="1578415379"/>
                  </a:ext>
                </a:extLst>
              </a:tr>
            </a:tbl>
          </a:graphicData>
        </a:graphic>
      </p:graphicFrame>
    </p:spTree>
    <p:extLst>
      <p:ext uri="{BB962C8B-B14F-4D97-AF65-F5344CB8AC3E}">
        <p14:creationId xmlns:p14="http://schemas.microsoft.com/office/powerpoint/2010/main" val="305627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xmlns=""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EA9C89-A3A1-4158-9512-2A8A76FD6534}"/>
              </a:ext>
            </a:extLst>
          </p:cNvPr>
          <p:cNvSpPr>
            <a:spLocks noGrp="1"/>
          </p:cNvSpPr>
          <p:nvPr>
            <p:ph type="title"/>
          </p:nvPr>
        </p:nvSpPr>
        <p:spPr>
          <a:xfrm>
            <a:off x="5289754" y="639097"/>
            <a:ext cx="6740321" cy="3686015"/>
          </a:xfrm>
        </p:spPr>
        <p:txBody>
          <a:bodyPr vert="horz" lIns="91440" tIns="45720" rIns="91440" bIns="45720" rtlCol="0" anchor="b">
            <a:normAutofit/>
          </a:bodyPr>
          <a:lstStyle/>
          <a:p>
            <a:pPr algn="ctr"/>
            <a:r>
              <a:rPr lang="en-US" sz="5000" u="sng" dirty="0">
                <a:solidFill>
                  <a:schemeClr val="accent4"/>
                </a:solidFill>
              </a:rPr>
              <a:t>Seven </a:t>
            </a:r>
            <a:r>
              <a:rPr lang="en-US" sz="5000" dirty="0">
                <a:solidFill>
                  <a:schemeClr val="accent4"/>
                </a:solidFill>
              </a:rPr>
              <a:t>  Classroom/Labs    </a:t>
            </a:r>
            <a:r>
              <a:rPr lang="en-US" sz="4400" dirty="0">
                <a:solidFill>
                  <a:schemeClr val="accent4"/>
                </a:solidFill>
              </a:rPr>
              <a:t> </a:t>
            </a:r>
            <a:r>
              <a:rPr lang="en-US" sz="3600" dirty="0">
                <a:solidFill>
                  <a:schemeClr val="accent4"/>
                </a:solidFill>
              </a:rPr>
              <a:t>CO2 concentrations above MDPH Guideline 800 ppm</a:t>
            </a:r>
            <a:br>
              <a:rPr lang="en-US" sz="3600" dirty="0">
                <a:solidFill>
                  <a:schemeClr val="accent4"/>
                </a:solidFill>
              </a:rPr>
            </a:br>
            <a:r>
              <a:rPr lang="en-US" sz="3600" b="1" dirty="0">
                <a:solidFill>
                  <a:schemeClr val="accent4"/>
                </a:solidFill>
              </a:rPr>
              <a:t>No students in Classrooms</a:t>
            </a:r>
          </a:p>
        </p:txBody>
      </p:sp>
      <p:sp>
        <p:nvSpPr>
          <p:cNvPr id="3" name="Text Placeholder 2">
            <a:extLst>
              <a:ext uri="{FF2B5EF4-FFF2-40B4-BE49-F238E27FC236}">
                <a16:creationId xmlns:a16="http://schemas.microsoft.com/office/drawing/2014/main" xmlns="" id="{9A743CFA-FD9A-443D-AC8E-FD49C524365F}"/>
              </a:ext>
            </a:extLst>
          </p:cNvPr>
          <p:cNvSpPr>
            <a:spLocks noGrp="1"/>
          </p:cNvSpPr>
          <p:nvPr>
            <p:ph type="body" idx="1"/>
          </p:nvPr>
        </p:nvSpPr>
        <p:spPr>
          <a:xfrm>
            <a:off x="5289753" y="4672739"/>
            <a:ext cx="6269347" cy="1021498"/>
          </a:xfrm>
        </p:spPr>
        <p:txBody>
          <a:bodyPr vert="horz" lIns="91440" tIns="45720" rIns="91440" bIns="45720" rtlCol="0">
            <a:normAutofit/>
          </a:bodyPr>
          <a:lstStyle/>
          <a:p>
            <a:pPr algn="ctr">
              <a:lnSpc>
                <a:spcPct val="90000"/>
              </a:lnSpc>
            </a:pPr>
            <a:r>
              <a:rPr lang="en-US" sz="1900" dirty="0">
                <a:solidFill>
                  <a:schemeClr val="tx1">
                    <a:lumMod val="85000"/>
                    <a:lumOff val="15000"/>
                  </a:schemeClr>
                </a:solidFill>
              </a:rPr>
              <a:t> indicator of low air quality  </a:t>
            </a:r>
          </a:p>
          <a:p>
            <a:pPr algn="ctr">
              <a:lnSpc>
                <a:spcPct val="90000"/>
              </a:lnSpc>
            </a:pPr>
            <a:r>
              <a:rPr lang="en-US" sz="1900" dirty="0">
                <a:solidFill>
                  <a:schemeClr val="tx1">
                    <a:lumMod val="85000"/>
                    <a:lumOff val="15000"/>
                  </a:schemeClr>
                </a:solidFill>
              </a:rPr>
              <a:t> deficient ventilation</a:t>
            </a:r>
          </a:p>
        </p:txBody>
      </p:sp>
      <p:pic>
        <p:nvPicPr>
          <p:cNvPr id="5" name="Picture 4" descr="Person writing on a board">
            <a:extLst>
              <a:ext uri="{FF2B5EF4-FFF2-40B4-BE49-F238E27FC236}">
                <a16:creationId xmlns:a16="http://schemas.microsoft.com/office/drawing/2014/main" xmlns="" id="{8431627A-059D-454B-93DD-2D6539F8DACB}"/>
              </a:ext>
            </a:extLst>
          </p:cNvPr>
          <p:cNvPicPr>
            <a:picLocks noChangeAspect="1"/>
          </p:cNvPicPr>
          <p:nvPr/>
        </p:nvPicPr>
        <p:blipFill rotWithShape="1">
          <a:blip r:embed="rId2"/>
          <a:srcRect l="45032" r="4951"/>
          <a:stretch/>
        </p:blipFill>
        <p:spPr>
          <a:xfrm>
            <a:off x="-1" y="1"/>
            <a:ext cx="4635315" cy="6857999"/>
          </a:xfrm>
          <a:prstGeom prst="rect">
            <a:avLst/>
          </a:prstGeom>
        </p:spPr>
      </p:pic>
      <p:cxnSp>
        <p:nvCxnSpPr>
          <p:cNvPr id="15" name="Straight Connector 14">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8902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1BD4091D917F409952701FA20D454A" ma:contentTypeVersion="2" ma:contentTypeDescription="Create a new document." ma:contentTypeScope="" ma:versionID="e2df29ba91cc08cba20b4e7a0d899163">
  <xsd:schema xmlns:xsd="http://www.w3.org/2001/XMLSchema" xmlns:xs="http://www.w3.org/2001/XMLSchema" xmlns:p="http://schemas.microsoft.com/office/2006/metadata/properties" xmlns:ns3="ef5f317d-c23a-4951-9abe-fecaeb6f22a9" targetNamespace="http://schemas.microsoft.com/office/2006/metadata/properties" ma:root="true" ma:fieldsID="ef2178141320f5edd8876225185d58cb" ns3:_="">
    <xsd:import namespace="ef5f317d-c23a-4951-9abe-fecaeb6f22a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f317d-c23a-4951-9abe-fecaeb6f2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6573A-5EFC-4C8A-BD35-C7233A775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f317d-c23a-4951-9abe-fecaeb6f2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ef5f317d-c23a-4951-9abe-fecaeb6f22a9"/>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{80346A6D-8552-4E47-A9D0-9E09E2703BFB}tf22712842_win32</Template>
  <TotalTime>983</TotalTime>
  <Words>989</Words>
  <Application>Microsoft Office PowerPoint</Application>
  <PresentationFormat>Custom</PresentationFormat>
  <Paragraphs>337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1_RetrospectVTI</vt:lpstr>
      <vt:lpstr>Wheatley Hall IAQ Assessment</vt:lpstr>
      <vt:lpstr>PowerPoint Presentation</vt:lpstr>
      <vt:lpstr>Ventilation Assessment Results</vt:lpstr>
      <vt:lpstr>    Results 1A- Ventilation Assessment Wheatley Hall -UMASS Boston</vt:lpstr>
      <vt:lpstr>PowerPoint Presentation</vt:lpstr>
      <vt:lpstr>Seventeen  Classroom/Labs    Inadequate Air Supply (&lt;4 ACH)</vt:lpstr>
      <vt:lpstr>CO2 Assessment Results</vt:lpstr>
      <vt:lpstr>PowerPoint Presentation</vt:lpstr>
      <vt:lpstr>Seven   Classroom/Labs     CO2 concentrations above MDPH Guideline 800 ppm No students in Classrooms</vt:lpstr>
      <vt:lpstr>Particulate - PM2.5 Assessment Results</vt:lpstr>
      <vt:lpstr>PowerPoint Presentation</vt:lpstr>
      <vt:lpstr>Sixteen Spaces  PM2.5 &gt;5.0 ugm/m3 Outside Reading = 2.0 ugm/m3 No students in Classrooms</vt:lpstr>
      <vt:lpstr>Recommendations MTA IAQ ASSESSMENT </vt:lpstr>
      <vt:lpstr>Recommendations HVAC System Five General Recommendations</vt:lpstr>
      <vt:lpstr>Recommendations HVAC System Five General Recommendations</vt:lpstr>
      <vt:lpstr>Recommendations HVAC System Five General Recommendations</vt:lpstr>
      <vt:lpstr>Recommendations HVAC System Five Specific Recommendations</vt:lpstr>
      <vt:lpstr>Recommendations HVAC System Five Specific Recommendations</vt:lpstr>
      <vt:lpstr>Recommendations HVAC System Five Specific Recommendations</vt:lpstr>
      <vt:lpstr>Recommendations HVAC System Five Specific Recommendations</vt:lpstr>
      <vt:lpstr>Recommendations HVAC System Five Specific Recommendations</vt:lpstr>
      <vt:lpstr>  The End</vt:lpstr>
      <vt:lpstr> Questions</vt:lpstr>
      <vt:lpstr>  Extra Slides</vt:lpstr>
      <vt:lpstr> 1B. Ventilation Assessment (By Floor) Wheatley Hall -UMASS Boston</vt:lpstr>
      <vt:lpstr> 1B. Ventilation Assessment (By Floor) Wheatley Hall -UMASS Boston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Wheatley Hall IAQ Assessment</dc:title>
  <dc:creator>MoureEraso, Rafael</dc:creator>
  <cp:lastModifiedBy>Windows User</cp:lastModifiedBy>
  <cp:revision>18</cp:revision>
  <dcterms:created xsi:type="dcterms:W3CDTF">2022-01-24T17:20:22Z</dcterms:created>
  <dcterms:modified xsi:type="dcterms:W3CDTF">2022-03-29T11:52:14Z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0x010100A51BD4091D917F409952701FA20D454A</vt:lpwstr>
  </property>
</Properties>
</file>